
<file path=[Content_Types].xml><?xml version="1.0" encoding="utf-8"?>
<Types xmlns="http://schemas.openxmlformats.org/package/2006/content-types">
  <Default Extension="tmp" ContentType="image/png"/>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2" r:id="rId2"/>
    <p:sldId id="293" r:id="rId3"/>
    <p:sldId id="298" r:id="rId4"/>
    <p:sldId id="297" r:id="rId5"/>
    <p:sldId id="295" r:id="rId6"/>
    <p:sldId id="299" r:id="rId7"/>
    <p:sldId id="294" r:id="rId8"/>
    <p:sldId id="264" r:id="rId9"/>
    <p:sldId id="276" r:id="rId10"/>
    <p:sldId id="256" r:id="rId11"/>
    <p:sldId id="257" r:id="rId12"/>
    <p:sldId id="258" r:id="rId13"/>
    <p:sldId id="260" r:id="rId14"/>
    <p:sldId id="261" r:id="rId15"/>
    <p:sldId id="262" r:id="rId16"/>
    <p:sldId id="263" r:id="rId17"/>
    <p:sldId id="282" r:id="rId18"/>
    <p:sldId id="283" r:id="rId19"/>
    <p:sldId id="265" r:id="rId20"/>
    <p:sldId id="284" r:id="rId21"/>
    <p:sldId id="285" r:id="rId22"/>
    <p:sldId id="266" r:id="rId23"/>
    <p:sldId id="267" r:id="rId24"/>
    <p:sldId id="286" r:id="rId25"/>
    <p:sldId id="268" r:id="rId26"/>
    <p:sldId id="287" r:id="rId27"/>
    <p:sldId id="288" r:id="rId28"/>
    <p:sldId id="272" r:id="rId29"/>
    <p:sldId id="275" r:id="rId30"/>
    <p:sldId id="280" r:id="rId31"/>
    <p:sldId id="289" r:id="rId32"/>
    <p:sldId id="278" r:id="rId33"/>
    <p:sldId id="290" r:id="rId34"/>
    <p:sldId id="281" r:id="rId3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94643" autoAdjust="0"/>
  </p:normalViewPr>
  <p:slideViewPr>
    <p:cSldViewPr>
      <p:cViewPr varScale="1">
        <p:scale>
          <a:sx n="73" d="100"/>
          <a:sy n="73" d="100"/>
        </p:scale>
        <p:origin x="672" y="84"/>
      </p:cViewPr>
      <p:guideLst>
        <p:guide orient="horz" pos="2160"/>
        <p:guide pos="2880"/>
      </p:guideLst>
    </p:cSldViewPr>
  </p:slideViewPr>
  <p:outlineViewPr>
    <p:cViewPr>
      <p:scale>
        <a:sx n="33" d="100"/>
        <a:sy n="33" d="100"/>
      </p:scale>
      <p:origin x="0" y="10646"/>
    </p:cViewPr>
    <p:sldLst>
      <p:sld r:id="rId1" collapse="1"/>
    </p:sldLst>
  </p:outlineViewPr>
  <p:notesTextViewPr>
    <p:cViewPr>
      <p:scale>
        <a:sx n="100" d="100"/>
        <a:sy n="100" d="100"/>
      </p:scale>
      <p:origin x="0" y="0"/>
    </p:cViewPr>
  </p:notesTextViewPr>
  <p:sorterViewPr>
    <p:cViewPr>
      <p:scale>
        <a:sx n="83" d="100"/>
        <a:sy n="83" d="100"/>
      </p:scale>
      <p:origin x="0" y="0"/>
    </p:cViewPr>
  </p:sorterViewPr>
  <p:notesViewPr>
    <p:cSldViewPr>
      <p:cViewPr varScale="1">
        <p:scale>
          <a:sx n="44" d="100"/>
          <a:sy n="44" d="100"/>
        </p:scale>
        <p:origin x="-2069" y="-8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E1352A1A-9BA7-45B3-949D-2B987E489976}" type="datetimeFigureOut">
              <a:rPr lang="en-US"/>
              <a:pPr>
                <a:defRPr/>
              </a:pPr>
              <a:t>8/22/2017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A5541B76-A592-49A4-99E1-AD69EEA05E54}" type="slidenum">
              <a:rPr lang="en-US"/>
              <a:pPr>
                <a:defRPr/>
              </a:pPr>
              <a:t>‹#›</a:t>
            </a:fld>
            <a:endParaRPr lang="en-US"/>
          </a:p>
        </p:txBody>
      </p:sp>
    </p:spTree>
    <p:extLst>
      <p:ext uri="{BB962C8B-B14F-4D97-AF65-F5344CB8AC3E}">
        <p14:creationId xmlns:p14="http://schemas.microsoft.com/office/powerpoint/2010/main" val="39097041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70336E4-EC79-4FD8-AEE3-1455D2DBE6E3}" type="slidenum">
              <a:rPr lang="en-US" smtClean="0"/>
              <a:pPr eaLnBrk="1" hangingPunct="1"/>
              <a:t>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DD03A6-DFCD-48A6-BB42-2690ADAE1CDB}" type="slidenum">
              <a:rPr lang="en-US" smtClean="0"/>
              <a:pPr eaLnBrk="1" hangingPunct="1"/>
              <a:t>12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5541B76-A592-49A4-99E1-AD69EEA05E54}" type="slidenum">
              <a:rPr lang="en-US" smtClean="0"/>
              <a:pPr>
                <a:defRPr/>
              </a:pPr>
              <a:t>14</a:t>
            </a:fld>
            <a:endParaRPr lang="en-US"/>
          </a:p>
        </p:txBody>
      </p:sp>
    </p:spTree>
    <p:extLst>
      <p:ext uri="{BB962C8B-B14F-4D97-AF65-F5344CB8AC3E}">
        <p14:creationId xmlns:p14="http://schemas.microsoft.com/office/powerpoint/2010/main" val="372375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41B4BE-D45B-4563-B815-A413A214FF0F}" type="slidenum">
              <a:rPr lang="en-US"/>
              <a:pPr>
                <a:defRPr/>
              </a:pPr>
              <a:t>‹#›</a:t>
            </a:fld>
            <a:endParaRPr lang="en-US"/>
          </a:p>
        </p:txBody>
      </p:sp>
    </p:spTree>
    <p:extLst>
      <p:ext uri="{BB962C8B-B14F-4D97-AF65-F5344CB8AC3E}">
        <p14:creationId xmlns:p14="http://schemas.microsoft.com/office/powerpoint/2010/main" val="2799165643"/>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0DB7E-2C3B-4234-8927-BBC757926212}" type="slidenum">
              <a:rPr lang="en-US"/>
              <a:pPr>
                <a:defRPr/>
              </a:pPr>
              <a:t>‹#›</a:t>
            </a:fld>
            <a:endParaRPr lang="en-US"/>
          </a:p>
        </p:txBody>
      </p:sp>
    </p:spTree>
    <p:extLst>
      <p:ext uri="{BB962C8B-B14F-4D97-AF65-F5344CB8AC3E}">
        <p14:creationId xmlns:p14="http://schemas.microsoft.com/office/powerpoint/2010/main" val="128147748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49BCED-7293-423B-B144-6E99663F1E62}" type="slidenum">
              <a:rPr lang="en-US"/>
              <a:pPr>
                <a:defRPr/>
              </a:pPr>
              <a:t>‹#›</a:t>
            </a:fld>
            <a:endParaRPr lang="en-US"/>
          </a:p>
        </p:txBody>
      </p:sp>
    </p:spTree>
    <p:extLst>
      <p:ext uri="{BB962C8B-B14F-4D97-AF65-F5344CB8AC3E}">
        <p14:creationId xmlns:p14="http://schemas.microsoft.com/office/powerpoint/2010/main" val="390550433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4A32BA-8B9C-409A-B5DB-F61B17342C0D}" type="slidenum">
              <a:rPr lang="en-US"/>
              <a:pPr>
                <a:defRPr/>
              </a:pPr>
              <a:t>‹#›</a:t>
            </a:fld>
            <a:endParaRPr lang="en-US"/>
          </a:p>
        </p:txBody>
      </p:sp>
    </p:spTree>
    <p:extLst>
      <p:ext uri="{BB962C8B-B14F-4D97-AF65-F5344CB8AC3E}">
        <p14:creationId xmlns:p14="http://schemas.microsoft.com/office/powerpoint/2010/main" val="165885517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81A399-9FEC-44D7-AC07-8DD8D7AE2741}" type="slidenum">
              <a:rPr lang="en-US"/>
              <a:pPr>
                <a:defRPr/>
              </a:pPr>
              <a:t>‹#›</a:t>
            </a:fld>
            <a:endParaRPr lang="en-US"/>
          </a:p>
        </p:txBody>
      </p:sp>
    </p:spTree>
    <p:extLst>
      <p:ext uri="{BB962C8B-B14F-4D97-AF65-F5344CB8AC3E}">
        <p14:creationId xmlns:p14="http://schemas.microsoft.com/office/powerpoint/2010/main" val="1058282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ED224B-4E87-4B88-8F25-8FD55D500A56}" type="slidenum">
              <a:rPr lang="en-US"/>
              <a:pPr>
                <a:defRPr/>
              </a:pPr>
              <a:t>‹#›</a:t>
            </a:fld>
            <a:endParaRPr lang="en-US"/>
          </a:p>
        </p:txBody>
      </p:sp>
    </p:spTree>
    <p:extLst>
      <p:ext uri="{BB962C8B-B14F-4D97-AF65-F5344CB8AC3E}">
        <p14:creationId xmlns:p14="http://schemas.microsoft.com/office/powerpoint/2010/main" val="7157030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435B4-F7D0-41FE-85B0-5C77B80B36FF}" type="slidenum">
              <a:rPr lang="en-US"/>
              <a:pPr>
                <a:defRPr/>
              </a:pPr>
              <a:t>‹#›</a:t>
            </a:fld>
            <a:endParaRPr lang="en-US"/>
          </a:p>
        </p:txBody>
      </p:sp>
    </p:spTree>
    <p:extLst>
      <p:ext uri="{BB962C8B-B14F-4D97-AF65-F5344CB8AC3E}">
        <p14:creationId xmlns:p14="http://schemas.microsoft.com/office/powerpoint/2010/main" val="52773937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306F12-BCAD-4F98-B6EB-B38D1F03E5EE}" type="slidenum">
              <a:rPr lang="en-US"/>
              <a:pPr>
                <a:defRPr/>
              </a:pPr>
              <a:t>‹#›</a:t>
            </a:fld>
            <a:endParaRPr lang="en-US"/>
          </a:p>
        </p:txBody>
      </p:sp>
    </p:spTree>
    <p:extLst>
      <p:ext uri="{BB962C8B-B14F-4D97-AF65-F5344CB8AC3E}">
        <p14:creationId xmlns:p14="http://schemas.microsoft.com/office/powerpoint/2010/main" val="243562260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74D047E-8389-4549-B3AE-F2AEFDE56A0C}" type="slidenum">
              <a:rPr lang="en-US"/>
              <a:pPr>
                <a:defRPr/>
              </a:pPr>
              <a:t>‹#›</a:t>
            </a:fld>
            <a:endParaRPr lang="en-US"/>
          </a:p>
        </p:txBody>
      </p:sp>
    </p:spTree>
    <p:extLst>
      <p:ext uri="{BB962C8B-B14F-4D97-AF65-F5344CB8AC3E}">
        <p14:creationId xmlns:p14="http://schemas.microsoft.com/office/powerpoint/2010/main" val="159544772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D0DCEA-7A39-4FA9-AFF2-5718F56C8F75}" type="slidenum">
              <a:rPr lang="en-US"/>
              <a:pPr>
                <a:defRPr/>
              </a:pPr>
              <a:t>‹#›</a:t>
            </a:fld>
            <a:endParaRPr lang="en-US"/>
          </a:p>
        </p:txBody>
      </p:sp>
    </p:spTree>
    <p:extLst>
      <p:ext uri="{BB962C8B-B14F-4D97-AF65-F5344CB8AC3E}">
        <p14:creationId xmlns:p14="http://schemas.microsoft.com/office/powerpoint/2010/main" val="67244404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5EF0FC-685F-4129-85CF-363668ADC336}" type="slidenum">
              <a:rPr lang="en-US"/>
              <a:pPr>
                <a:defRPr/>
              </a:pPr>
              <a:t>‹#›</a:t>
            </a:fld>
            <a:endParaRPr lang="en-US"/>
          </a:p>
        </p:txBody>
      </p:sp>
    </p:spTree>
    <p:extLst>
      <p:ext uri="{BB962C8B-B14F-4D97-AF65-F5344CB8AC3E}">
        <p14:creationId xmlns:p14="http://schemas.microsoft.com/office/powerpoint/2010/main" val="191589295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AA7909-D153-48F6-A3F0-58B7D3F477A4}" type="slidenum">
              <a:rPr lang="en-US"/>
              <a:pPr>
                <a:defRPr/>
              </a:pPr>
              <a:t>‹#›</a:t>
            </a:fld>
            <a:endParaRPr lang="en-US"/>
          </a:p>
        </p:txBody>
      </p:sp>
    </p:spTree>
    <p:extLst>
      <p:ext uri="{BB962C8B-B14F-4D97-AF65-F5344CB8AC3E}">
        <p14:creationId xmlns:p14="http://schemas.microsoft.com/office/powerpoint/2010/main" val="26414545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6D53DD3-BE07-4DC2-AA16-3BE113FDAF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hyperlink" Target="mailto:sbrettmann@bluevalleyk12.org"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2.wav"/><Relationship Id="rId1" Type="http://schemas.openxmlformats.org/officeDocument/2006/relationships/slideLayout" Target="../slideLayouts/slideLayout12.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3.wav"/><Relationship Id="rId1" Type="http://schemas.openxmlformats.org/officeDocument/2006/relationships/slideLayout" Target="../slideLayouts/slideLayout12.xml"/><Relationship Id="rId4" Type="http://schemas.openxmlformats.org/officeDocument/2006/relationships/audio" Target="../media/audio3.wav"/></Relationships>
</file>

<file path=ppt/slides/_rels/slide3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audio" Target="../media/audio4.wav"/><Relationship Id="rId1" Type="http://schemas.openxmlformats.org/officeDocument/2006/relationships/slideLayout" Target="../slideLayouts/slideLayout12.xml"/><Relationship Id="rId5" Type="http://schemas.openxmlformats.org/officeDocument/2006/relationships/audio" Target="../media/audio4.wav"/><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6209427"/>
            <a:ext cx="5486400" cy="566738"/>
          </a:xfrm>
        </p:spPr>
        <p:txBody>
          <a:bodyPr/>
          <a:lstStyle/>
          <a:p>
            <a:pPr algn="ctr"/>
            <a:r>
              <a:rPr lang="en-US" dirty="0" smtClean="0"/>
              <a:t>My family</a:t>
            </a:r>
            <a:endParaRPr lang="en-US" dirty="0"/>
          </a:p>
        </p:txBody>
      </p:sp>
      <p:pic>
        <p:nvPicPr>
          <p:cNvPr id="4" name="Picture Placeholder 3"/>
          <p:cNvPicPr>
            <a:picLocks noGrp="1" noChangeAspect="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a:xfrm>
            <a:off x="1371600" y="612774"/>
            <a:ext cx="6553200" cy="5026025"/>
          </a:xfrm>
        </p:spPr>
      </p:pic>
    </p:spTree>
    <p:extLst>
      <p:ext uri="{BB962C8B-B14F-4D97-AF65-F5344CB8AC3E}">
        <p14:creationId xmlns:p14="http://schemas.microsoft.com/office/powerpoint/2010/main" val="172775235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p:txBody>
          <a:bodyPr/>
          <a:lstStyle/>
          <a:p>
            <a:pPr eaLnBrk="1" hangingPunct="1"/>
            <a:r>
              <a:rPr lang="en-US" sz="9600" b="1" smtClean="0">
                <a:solidFill>
                  <a:srgbClr val="FF0000"/>
                </a:solidFill>
                <a:latin typeface="Bodoni MT" pitchFamily="18" charset="0"/>
              </a:rPr>
              <a:t>A</a:t>
            </a:r>
          </a:p>
        </p:txBody>
      </p:sp>
      <p:sp>
        <p:nvSpPr>
          <p:cNvPr id="2056" name="Rectangle 8"/>
          <p:cNvSpPr>
            <a:spLocks noGrp="1" noChangeArrowheads="1"/>
          </p:cNvSpPr>
          <p:nvPr>
            <p:ph type="body" sz="half" idx="1"/>
          </p:nvPr>
        </p:nvSpPr>
        <p:spPr/>
        <p:txBody>
          <a:bodyPr/>
          <a:lstStyle/>
          <a:p>
            <a:pPr eaLnBrk="1" hangingPunct="1">
              <a:lnSpc>
                <a:spcPct val="90000"/>
              </a:lnSpc>
              <a:buFontTx/>
              <a:buNone/>
            </a:pPr>
            <a:r>
              <a:rPr lang="en-US" sz="8000" smtClean="0">
                <a:solidFill>
                  <a:srgbClr val="FF0000"/>
                </a:solidFill>
                <a:latin typeface="Bodoni MT" pitchFamily="18" charset="0"/>
              </a:rPr>
              <a:t>A</a:t>
            </a:r>
            <a:r>
              <a:rPr lang="en-US" sz="3600" smtClean="0">
                <a:solidFill>
                  <a:srgbClr val="FF0000"/>
                </a:solidFill>
              </a:rPr>
              <a:t> successful Kindergartener is one who has the support of school and home through open communication.</a:t>
            </a:r>
          </a:p>
        </p:txBody>
      </p:sp>
      <p:graphicFrame>
        <p:nvGraphicFramePr>
          <p:cNvPr id="2057" name="Object 9"/>
          <p:cNvGraphicFramePr>
            <a:graphicFrameLocks noGrp="1" noChangeAspect="1"/>
          </p:cNvGraphicFramePr>
          <p:nvPr>
            <p:ph sz="half" idx="2"/>
            <p:extLst>
              <p:ext uri="{D42A27DB-BD31-4B8C-83A1-F6EECF244321}">
                <p14:modId xmlns:p14="http://schemas.microsoft.com/office/powerpoint/2010/main" val="2192453625"/>
              </p:ext>
            </p:extLst>
          </p:nvPr>
        </p:nvGraphicFramePr>
        <p:xfrm>
          <a:off x="4659313" y="1600200"/>
          <a:ext cx="4016375" cy="4525963"/>
        </p:xfrm>
        <a:graphic>
          <a:graphicData uri="http://schemas.openxmlformats.org/presentationml/2006/ole">
            <mc:AlternateContent xmlns:mc="http://schemas.openxmlformats.org/markup-compatibility/2006">
              <mc:Choice xmlns:v="urn:schemas-microsoft-com:vml" Requires="v">
                <p:oleObj spid="_x0000_s4144" name="Chart" r:id="rId3" imgW="4038693" imgH="4533804" progId="MSGraph.Chart.8">
                  <p:embed followColorScheme="full"/>
                </p:oleObj>
              </mc:Choice>
              <mc:Fallback>
                <p:oleObj name="Chart" r:id="rId3" imgW="4038693" imgH="4533804" progId="MSGraph.Chart.8">
                  <p:embed followColorScheme="full"/>
                  <p:pic>
                    <p:nvPicPr>
                      <p:cNvPr id="0" name="Object 9"/>
                      <p:cNvPicPr>
                        <a:picLocks noChangeAspect="1" noChangeArrowheads="1"/>
                      </p:cNvPicPr>
                      <p:nvPr/>
                    </p:nvPicPr>
                    <p:blipFill>
                      <a:blip r:embed="rId4"/>
                      <a:srcRect/>
                      <a:stretch>
                        <a:fillRect/>
                      </a:stretch>
                    </p:blipFill>
                    <p:spPr bwMode="auto">
                      <a:xfrm>
                        <a:off x="4659313" y="1600200"/>
                        <a:ext cx="401637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70" name="Picture 22" descr="MCj0335732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990600"/>
            <a:ext cx="2743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 calcmode="lin" valueType="num">
                                      <p:cBhvr>
                                        <p:cTn id="7" dur="2000" fill="hold"/>
                                        <p:tgtEl>
                                          <p:spTgt spid="2055"/>
                                        </p:tgtEl>
                                        <p:attrNameLst>
                                          <p:attrName>ppt_w</p:attrName>
                                        </p:attrNameLst>
                                      </p:cBhvr>
                                      <p:tavLst>
                                        <p:tav tm="0">
                                          <p:val>
                                            <p:fltVal val="0"/>
                                          </p:val>
                                        </p:tav>
                                        <p:tav tm="100000">
                                          <p:val>
                                            <p:strVal val="#ppt_w"/>
                                          </p:val>
                                        </p:tav>
                                      </p:tavLst>
                                    </p:anim>
                                    <p:anim calcmode="lin" valueType="num">
                                      <p:cBhvr>
                                        <p:cTn id="8" dur="2000" fill="hold"/>
                                        <p:tgtEl>
                                          <p:spTgt spid="2055"/>
                                        </p:tgtEl>
                                        <p:attrNameLst>
                                          <p:attrName>ppt_h</p:attrName>
                                        </p:attrNameLst>
                                      </p:cBhvr>
                                      <p:tavLst>
                                        <p:tav tm="0">
                                          <p:val>
                                            <p:fltVal val="0"/>
                                          </p:val>
                                        </p:tav>
                                        <p:tav tm="100000">
                                          <p:val>
                                            <p:strVal val="#ppt_h"/>
                                          </p:val>
                                        </p:tav>
                                      </p:tavLst>
                                    </p:anim>
                                    <p:anim calcmode="lin" valueType="num">
                                      <p:cBhvr>
                                        <p:cTn id="9" dur="2000" fill="hold"/>
                                        <p:tgtEl>
                                          <p:spTgt spid="2055"/>
                                        </p:tgtEl>
                                        <p:attrNameLst>
                                          <p:attrName>style.rotation</p:attrName>
                                        </p:attrNameLst>
                                      </p:cBhvr>
                                      <p:tavLst>
                                        <p:tav tm="0">
                                          <p:val>
                                            <p:fltVal val="360"/>
                                          </p:val>
                                        </p:tav>
                                        <p:tav tm="100000">
                                          <p:val>
                                            <p:fltVal val="0"/>
                                          </p:val>
                                        </p:tav>
                                      </p:tavLst>
                                    </p:anim>
                                    <p:animEffect transition="in" filter="fade">
                                      <p:cBhvr>
                                        <p:cTn id="10" dur="2000"/>
                                        <p:tgtEl>
                                          <p:spTgt spid="205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56">
                                            <p:txEl>
                                              <p:pRg st="0" end="0"/>
                                            </p:txEl>
                                          </p:spTgt>
                                        </p:tgtEl>
                                        <p:attrNameLst>
                                          <p:attrName>style.visibility</p:attrName>
                                        </p:attrNameLst>
                                      </p:cBhvr>
                                      <p:to>
                                        <p:strVal val="visible"/>
                                      </p:to>
                                    </p:set>
                                    <p:anim calcmode="lin" valueType="num">
                                      <p:cBhvr>
                                        <p:cTn id="13" dur="2000" fill="hold"/>
                                        <p:tgtEl>
                                          <p:spTgt spid="205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2056">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2056">
                                            <p:txEl>
                                              <p:pRg st="0" end="0"/>
                                            </p:txEl>
                                          </p:spTgt>
                                        </p:tgtEl>
                                        <p:attrNameLst>
                                          <p:attrName>style.rotation</p:attrName>
                                        </p:attrNameLst>
                                      </p:cBhvr>
                                      <p:tavLst>
                                        <p:tav tm="0">
                                          <p:val>
                                            <p:fltVal val="360"/>
                                          </p:val>
                                        </p:tav>
                                        <p:tav tm="100000">
                                          <p:val>
                                            <p:fltVal val="0"/>
                                          </p:val>
                                        </p:tav>
                                      </p:tavLst>
                                    </p:anim>
                                    <p:animEffect transition="in" filter="fade">
                                      <p:cBhvr>
                                        <p:cTn id="16" dur="2000"/>
                                        <p:tgtEl>
                                          <p:spTgt spid="2056">
                                            <p:txEl>
                                              <p:pRg st="0" end="0"/>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57"/>
                                        </p:tgtEl>
                                        <p:attrNameLst>
                                          <p:attrName>style.visibility</p:attrName>
                                        </p:attrNameLst>
                                      </p:cBhvr>
                                      <p:to>
                                        <p:strVal val="visible"/>
                                      </p:to>
                                    </p:set>
                                    <p:anim calcmode="lin" valueType="num">
                                      <p:cBhvr>
                                        <p:cTn id="19" dur="2000" fill="hold"/>
                                        <p:tgtEl>
                                          <p:spTgt spid="2057"/>
                                        </p:tgtEl>
                                        <p:attrNameLst>
                                          <p:attrName>ppt_w</p:attrName>
                                        </p:attrNameLst>
                                      </p:cBhvr>
                                      <p:tavLst>
                                        <p:tav tm="0">
                                          <p:val>
                                            <p:fltVal val="0"/>
                                          </p:val>
                                        </p:tav>
                                        <p:tav tm="100000">
                                          <p:val>
                                            <p:strVal val="#ppt_w"/>
                                          </p:val>
                                        </p:tav>
                                      </p:tavLst>
                                    </p:anim>
                                    <p:anim calcmode="lin" valueType="num">
                                      <p:cBhvr>
                                        <p:cTn id="20" dur="2000" fill="hold"/>
                                        <p:tgtEl>
                                          <p:spTgt spid="2057"/>
                                        </p:tgtEl>
                                        <p:attrNameLst>
                                          <p:attrName>ppt_h</p:attrName>
                                        </p:attrNameLst>
                                      </p:cBhvr>
                                      <p:tavLst>
                                        <p:tav tm="0">
                                          <p:val>
                                            <p:fltVal val="0"/>
                                          </p:val>
                                        </p:tav>
                                        <p:tav tm="100000">
                                          <p:val>
                                            <p:strVal val="#ppt_h"/>
                                          </p:val>
                                        </p:tav>
                                      </p:tavLst>
                                    </p:anim>
                                    <p:anim calcmode="lin" valueType="num">
                                      <p:cBhvr>
                                        <p:cTn id="21" dur="2000" fill="hold"/>
                                        <p:tgtEl>
                                          <p:spTgt spid="2057"/>
                                        </p:tgtEl>
                                        <p:attrNameLst>
                                          <p:attrName>style.rotation</p:attrName>
                                        </p:attrNameLst>
                                      </p:cBhvr>
                                      <p:tavLst>
                                        <p:tav tm="0">
                                          <p:val>
                                            <p:fltVal val="360"/>
                                          </p:val>
                                        </p:tav>
                                        <p:tav tm="100000">
                                          <p:val>
                                            <p:fltVal val="0"/>
                                          </p:val>
                                        </p:tav>
                                      </p:tavLst>
                                    </p:anim>
                                    <p:animEffect transition="in" filter="fade">
                                      <p:cBhvr>
                                        <p:cTn id="22" dur="2000"/>
                                        <p:tgtEl>
                                          <p:spTgt spid="2057"/>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2070"/>
                                        </p:tgtEl>
                                        <p:attrNameLst>
                                          <p:attrName>style.visibility</p:attrName>
                                        </p:attrNameLst>
                                      </p:cBhvr>
                                      <p:to>
                                        <p:strVal val="visible"/>
                                      </p:to>
                                    </p:set>
                                    <p:anim calcmode="lin" valueType="num">
                                      <p:cBhvr>
                                        <p:cTn id="25" dur="2000" fill="hold"/>
                                        <p:tgtEl>
                                          <p:spTgt spid="2070"/>
                                        </p:tgtEl>
                                        <p:attrNameLst>
                                          <p:attrName>ppt_w</p:attrName>
                                        </p:attrNameLst>
                                      </p:cBhvr>
                                      <p:tavLst>
                                        <p:tav tm="0">
                                          <p:val>
                                            <p:fltVal val="0"/>
                                          </p:val>
                                        </p:tav>
                                        <p:tav tm="100000">
                                          <p:val>
                                            <p:strVal val="#ppt_w"/>
                                          </p:val>
                                        </p:tav>
                                      </p:tavLst>
                                    </p:anim>
                                    <p:anim calcmode="lin" valueType="num">
                                      <p:cBhvr>
                                        <p:cTn id="26" dur="2000" fill="hold"/>
                                        <p:tgtEl>
                                          <p:spTgt spid="2070"/>
                                        </p:tgtEl>
                                        <p:attrNameLst>
                                          <p:attrName>ppt_h</p:attrName>
                                        </p:attrNameLst>
                                      </p:cBhvr>
                                      <p:tavLst>
                                        <p:tav tm="0">
                                          <p:val>
                                            <p:fltVal val="0"/>
                                          </p:val>
                                        </p:tav>
                                        <p:tav tm="100000">
                                          <p:val>
                                            <p:strVal val="#ppt_h"/>
                                          </p:val>
                                        </p:tav>
                                      </p:tavLst>
                                    </p:anim>
                                    <p:anim calcmode="lin" valueType="num">
                                      <p:cBhvr>
                                        <p:cTn id="27" dur="2000" fill="hold"/>
                                        <p:tgtEl>
                                          <p:spTgt spid="2070"/>
                                        </p:tgtEl>
                                        <p:attrNameLst>
                                          <p:attrName>style.rotation</p:attrName>
                                        </p:attrNameLst>
                                      </p:cBhvr>
                                      <p:tavLst>
                                        <p:tav tm="0">
                                          <p:val>
                                            <p:fltVal val="360"/>
                                          </p:val>
                                        </p:tav>
                                        <p:tav tm="100000">
                                          <p:val>
                                            <p:fltVal val="0"/>
                                          </p:val>
                                        </p:tav>
                                      </p:tavLst>
                                    </p:anim>
                                    <p:animEffect transition="in" filter="fade">
                                      <p:cBhvr>
                                        <p:cTn id="28" dur="2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build="p"/>
      <p:bldOleChart spid="20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1265238"/>
          </a:xfrm>
        </p:spPr>
        <p:txBody>
          <a:bodyPr/>
          <a:lstStyle/>
          <a:p>
            <a:pPr eaLnBrk="1" hangingPunct="1"/>
            <a:r>
              <a:rPr lang="en-US" sz="8800" dirty="0" smtClean="0">
                <a:solidFill>
                  <a:srgbClr val="0000FF"/>
                </a:solidFill>
                <a:latin typeface="Bodoni MT" pitchFamily="18" charset="0"/>
              </a:rPr>
              <a:t>B</a:t>
            </a:r>
          </a:p>
        </p:txBody>
      </p:sp>
      <p:sp>
        <p:nvSpPr>
          <p:cNvPr id="5123" name="Rectangle 4"/>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9600">
              <a:solidFill>
                <a:srgbClr val="0000FF"/>
              </a:solidFill>
              <a:latin typeface="Bodoni MT" pitchFamily="18" charset="0"/>
            </a:endParaRPr>
          </a:p>
        </p:txBody>
      </p:sp>
      <p:sp>
        <p:nvSpPr>
          <p:cNvPr id="5124" name="Rectangle 5"/>
          <p:cNvSpPr>
            <a:spLocks noChangeArrowheads="1"/>
          </p:cNvSpPr>
          <p:nvPr/>
        </p:nvSpPr>
        <p:spPr bwMode="auto">
          <a:xfrm>
            <a:off x="457200" y="1600200"/>
            <a:ext cx="800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6000" b="1" dirty="0" smtClean="0">
                <a:solidFill>
                  <a:srgbClr val="0000FF"/>
                </a:solidFill>
                <a:latin typeface="Bodoni MT" pitchFamily="18" charset="0"/>
              </a:rPr>
              <a:t>B</a:t>
            </a:r>
            <a:r>
              <a:rPr lang="en-US" sz="2000" b="1" dirty="0" smtClean="0">
                <a:solidFill>
                  <a:srgbClr val="0000FF"/>
                </a:solidFill>
                <a:latin typeface="Bodoni MT" pitchFamily="18" charset="0"/>
              </a:rPr>
              <a:t>irthdays</a:t>
            </a:r>
          </a:p>
          <a:p>
            <a:pPr marL="342900" indent="-342900">
              <a:lnSpc>
                <a:spcPct val="80000"/>
              </a:lnSpc>
              <a:spcBef>
                <a:spcPct val="20000"/>
              </a:spcBef>
            </a:pPr>
            <a:r>
              <a:rPr lang="en-US" sz="2400" dirty="0" smtClean="0">
                <a:solidFill>
                  <a:srgbClr val="0000FF"/>
                </a:solidFill>
                <a:latin typeface="Bodoni MT" pitchFamily="18" charset="0"/>
              </a:rPr>
              <a:t>    We try to make each student’s birthday special.  Heartland is now a food free celebration school.  We will recognize your child’s birthday with a birthday crown, pencil, and certificate.  </a:t>
            </a:r>
            <a:endParaRPr lang="en-US" sz="2400" dirty="0">
              <a:solidFill>
                <a:srgbClr val="0000FF"/>
              </a:solidFill>
              <a:latin typeface="Bodoni MT" pitchFamily="18" charset="0"/>
            </a:endParaRPr>
          </a:p>
          <a:p>
            <a:pPr marL="342900" indent="-342900">
              <a:lnSpc>
                <a:spcPct val="80000"/>
              </a:lnSpc>
              <a:spcBef>
                <a:spcPct val="20000"/>
              </a:spcBef>
            </a:pPr>
            <a:r>
              <a:rPr lang="en-US" sz="6000" dirty="0" smtClean="0">
                <a:solidFill>
                  <a:srgbClr val="0000FF"/>
                </a:solidFill>
                <a:latin typeface="Bodoni MT" pitchFamily="18" charset="0"/>
              </a:rPr>
              <a:t>B</a:t>
            </a:r>
            <a:r>
              <a:rPr lang="en-US" sz="2000" dirty="0" smtClean="0">
                <a:solidFill>
                  <a:srgbClr val="0000FF"/>
                </a:solidFill>
                <a:latin typeface="Bodoni MT" pitchFamily="18" charset="0"/>
              </a:rPr>
              <a:t>ook Orders</a:t>
            </a:r>
          </a:p>
          <a:p>
            <a:pPr marL="342900" indent="-342900">
              <a:lnSpc>
                <a:spcPct val="80000"/>
              </a:lnSpc>
              <a:spcBef>
                <a:spcPct val="20000"/>
              </a:spcBef>
            </a:pPr>
            <a:r>
              <a:rPr lang="en-US" sz="2000" dirty="0" smtClean="0">
                <a:solidFill>
                  <a:srgbClr val="0000FF"/>
                </a:solidFill>
                <a:latin typeface="Bodoni MT" pitchFamily="18" charset="0"/>
              </a:rPr>
              <a:t>	</a:t>
            </a:r>
            <a:r>
              <a:rPr lang="en-US" sz="2400" dirty="0" smtClean="0">
                <a:solidFill>
                  <a:srgbClr val="0000FF"/>
                </a:solidFill>
                <a:latin typeface="Bodoni MT" pitchFamily="18" charset="0"/>
              </a:rPr>
              <a:t>We will send home a scholastic book order each month and you have the option to purchase books.</a:t>
            </a:r>
          </a:p>
          <a:p>
            <a:pPr marL="342900" indent="-342900">
              <a:lnSpc>
                <a:spcPct val="80000"/>
              </a:lnSpc>
              <a:spcBef>
                <a:spcPct val="20000"/>
              </a:spcBef>
            </a:pPr>
            <a:r>
              <a:rPr lang="en-US" sz="6000" dirty="0" smtClean="0">
                <a:solidFill>
                  <a:srgbClr val="0000FF"/>
                </a:solidFill>
                <a:latin typeface="Bodoni MT" pitchFamily="18" charset="0"/>
              </a:rPr>
              <a:t>B</a:t>
            </a:r>
            <a:r>
              <a:rPr lang="en-US" sz="2400" dirty="0" smtClean="0">
                <a:solidFill>
                  <a:srgbClr val="0000FF"/>
                </a:solidFill>
                <a:latin typeface="Bodoni MT" pitchFamily="18" charset="0"/>
              </a:rPr>
              <a:t>ehavior Plan – Conscious Discipline</a:t>
            </a:r>
          </a:p>
          <a:p>
            <a:pPr marL="342900" indent="-342900">
              <a:lnSpc>
                <a:spcPct val="80000"/>
              </a:lnSpc>
              <a:spcBef>
                <a:spcPct val="20000"/>
              </a:spcBef>
            </a:pPr>
            <a:endParaRPr lang="en-US" sz="6000" dirty="0" smtClean="0">
              <a:solidFill>
                <a:srgbClr val="0000FF"/>
              </a:solidFill>
              <a:latin typeface="Bodoni MT" pitchFamily="18" charset="0"/>
            </a:endParaRPr>
          </a:p>
          <a:p>
            <a:pPr marL="342900" indent="-342900">
              <a:lnSpc>
                <a:spcPct val="80000"/>
              </a:lnSpc>
              <a:spcBef>
                <a:spcPct val="20000"/>
              </a:spcBef>
            </a:pPr>
            <a:endParaRPr lang="en-US" sz="2400" dirty="0">
              <a:solidFill>
                <a:srgbClr val="0000FF"/>
              </a:solidFill>
              <a:latin typeface="Bodoni MT" pitchFamily="18" charset="0"/>
            </a:endParaRPr>
          </a:p>
          <a:p>
            <a:pPr marL="342900" indent="-342900">
              <a:lnSpc>
                <a:spcPct val="80000"/>
              </a:lnSpc>
              <a:spcBef>
                <a:spcPct val="20000"/>
              </a:spcBef>
            </a:pPr>
            <a:endParaRPr lang="en-US" dirty="0">
              <a:solidFill>
                <a:srgbClr val="0000FF"/>
              </a:solidFill>
              <a:latin typeface="Bodoni MT" pitchFamily="18" charset="0"/>
            </a:endParaRPr>
          </a:p>
          <a:p>
            <a:pPr marL="342900" indent="-342900">
              <a:lnSpc>
                <a:spcPct val="80000"/>
              </a:lnSpc>
              <a:spcBef>
                <a:spcPct val="20000"/>
              </a:spcBef>
            </a:pPr>
            <a:r>
              <a:rPr lang="en-US" dirty="0">
                <a:latin typeface="Bodoni MT" pitchFamily="18" charset="0"/>
              </a:rPr>
              <a:t> </a:t>
            </a:r>
          </a:p>
        </p:txBody>
      </p:sp>
      <p:pic>
        <p:nvPicPr>
          <p:cNvPr id="5126" name="Picture 6" descr="C:\Users\mkswailes\AppData\Local\Microsoft\Windows\Temporary Internet Files\Content.IE5\U5JRMYA8\MC9004302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55431"/>
            <a:ext cx="173037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mkswailes\AppData\Local\Microsoft\Windows\Temporary Internet Files\Content.IE5\W47YYPOH\MC90023298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6166" y="274638"/>
            <a:ext cx="1843889" cy="18318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wipe(down)">
                                      <p:cBhvr>
                                        <p:cTn id="7" dur="580">
                                          <p:stCondLst>
                                            <p:cond delay="0"/>
                                          </p:stCondLst>
                                        </p:cTn>
                                        <p:tgtEl>
                                          <p:spTgt spid="5126"/>
                                        </p:tgtEl>
                                      </p:cBhvr>
                                    </p:animEffect>
                                    <p:anim calcmode="lin" valueType="num">
                                      <p:cBhvr>
                                        <p:cTn id="8" dur="1822" tmFilter="0,0; 0.14,0.36; 0.43,0.73; 0.71,0.91; 1.0,1.0">
                                          <p:stCondLst>
                                            <p:cond delay="0"/>
                                          </p:stCondLst>
                                        </p:cTn>
                                        <p:tgtEl>
                                          <p:spTgt spid="51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6"/>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6"/>
                                        </p:tgtEl>
                                      </p:cBhvr>
                                      <p:to x="100000" y="60000"/>
                                    </p:animScale>
                                    <p:animScale>
                                      <p:cBhvr>
                                        <p:cTn id="14" dur="166" decel="50000">
                                          <p:stCondLst>
                                            <p:cond delay="676"/>
                                          </p:stCondLst>
                                        </p:cTn>
                                        <p:tgtEl>
                                          <p:spTgt spid="5126"/>
                                        </p:tgtEl>
                                      </p:cBhvr>
                                      <p:to x="100000" y="100000"/>
                                    </p:animScale>
                                    <p:animScale>
                                      <p:cBhvr>
                                        <p:cTn id="15" dur="26">
                                          <p:stCondLst>
                                            <p:cond delay="1312"/>
                                          </p:stCondLst>
                                        </p:cTn>
                                        <p:tgtEl>
                                          <p:spTgt spid="5126"/>
                                        </p:tgtEl>
                                      </p:cBhvr>
                                      <p:to x="100000" y="80000"/>
                                    </p:animScale>
                                    <p:animScale>
                                      <p:cBhvr>
                                        <p:cTn id="16" dur="166" decel="50000">
                                          <p:stCondLst>
                                            <p:cond delay="1338"/>
                                          </p:stCondLst>
                                        </p:cTn>
                                        <p:tgtEl>
                                          <p:spTgt spid="5126"/>
                                        </p:tgtEl>
                                      </p:cBhvr>
                                      <p:to x="100000" y="100000"/>
                                    </p:animScale>
                                    <p:animScale>
                                      <p:cBhvr>
                                        <p:cTn id="17" dur="26">
                                          <p:stCondLst>
                                            <p:cond delay="1642"/>
                                          </p:stCondLst>
                                        </p:cTn>
                                        <p:tgtEl>
                                          <p:spTgt spid="5126"/>
                                        </p:tgtEl>
                                      </p:cBhvr>
                                      <p:to x="100000" y="90000"/>
                                    </p:animScale>
                                    <p:animScale>
                                      <p:cBhvr>
                                        <p:cTn id="18" dur="166" decel="50000">
                                          <p:stCondLst>
                                            <p:cond delay="1668"/>
                                          </p:stCondLst>
                                        </p:cTn>
                                        <p:tgtEl>
                                          <p:spTgt spid="5126"/>
                                        </p:tgtEl>
                                      </p:cBhvr>
                                      <p:to x="100000" y="100000"/>
                                    </p:animScale>
                                    <p:animScale>
                                      <p:cBhvr>
                                        <p:cTn id="19" dur="26">
                                          <p:stCondLst>
                                            <p:cond delay="1808"/>
                                          </p:stCondLst>
                                        </p:cTn>
                                        <p:tgtEl>
                                          <p:spTgt spid="5126"/>
                                        </p:tgtEl>
                                      </p:cBhvr>
                                      <p:to x="100000" y="95000"/>
                                    </p:animScale>
                                    <p:animScale>
                                      <p:cBhvr>
                                        <p:cTn id="20" dur="166" decel="50000">
                                          <p:stCondLst>
                                            <p:cond delay="1834"/>
                                          </p:stCondLst>
                                        </p:cTn>
                                        <p:tgtEl>
                                          <p:spTgt spid="5126"/>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127"/>
                                        </p:tgtEl>
                                        <p:attrNameLst>
                                          <p:attrName>style.visibility</p:attrName>
                                        </p:attrNameLst>
                                      </p:cBhvr>
                                      <p:to>
                                        <p:strVal val="visible"/>
                                      </p:to>
                                    </p:set>
                                    <p:animEffect transition="in" filter="fade">
                                      <p:cBhvr>
                                        <p:cTn id="24"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noFill/>
        </p:spPr>
        <p:txBody>
          <a:bodyPr/>
          <a:lstStyle/>
          <a:p>
            <a:pPr eaLnBrk="1" hangingPunct="1"/>
            <a:r>
              <a:rPr lang="en-US" sz="9600" b="1" smtClean="0">
                <a:solidFill>
                  <a:srgbClr val="FF0000"/>
                </a:solidFill>
                <a:latin typeface="Bodoni MT" pitchFamily="18" charset="0"/>
              </a:rPr>
              <a:t>C</a:t>
            </a:r>
          </a:p>
        </p:txBody>
      </p:sp>
      <p:sp>
        <p:nvSpPr>
          <p:cNvPr id="6147" name="Rectangle 5"/>
          <p:cNvSpPr>
            <a:spLocks noGrp="1" noChangeArrowheads="1"/>
          </p:cNvSpPr>
          <p:nvPr>
            <p:ph type="body" sz="half" idx="1"/>
          </p:nvPr>
        </p:nvSpPr>
        <p:spPr>
          <a:xfrm>
            <a:off x="457200" y="1219200"/>
            <a:ext cx="8229600" cy="2971800"/>
          </a:xfrm>
          <a:noFill/>
        </p:spPr>
        <p:txBody>
          <a:bodyPr/>
          <a:lstStyle/>
          <a:p>
            <a:pPr eaLnBrk="1" hangingPunct="1">
              <a:buFontTx/>
              <a:buNone/>
            </a:pPr>
            <a:r>
              <a:rPr lang="en-US" sz="2800" dirty="0" smtClean="0">
                <a:solidFill>
                  <a:srgbClr val="FF0000"/>
                </a:solidFill>
                <a:latin typeface="Bodoni MT" pitchFamily="18" charset="0"/>
              </a:rPr>
              <a:t>	</a:t>
            </a:r>
            <a:r>
              <a:rPr lang="en-US" sz="6000" dirty="0" smtClean="0">
                <a:solidFill>
                  <a:srgbClr val="FF0000"/>
                </a:solidFill>
                <a:latin typeface="Bodoni MT" pitchFamily="18" charset="0"/>
              </a:rPr>
              <a:t>C</a:t>
            </a:r>
            <a:r>
              <a:rPr lang="en-US" sz="2800" dirty="0" smtClean="0">
                <a:solidFill>
                  <a:srgbClr val="FF0000"/>
                </a:solidFill>
                <a:latin typeface="Bodoni MT" pitchFamily="18" charset="0"/>
              </a:rPr>
              <a:t>enters </a:t>
            </a:r>
          </a:p>
          <a:p>
            <a:pPr eaLnBrk="1" hangingPunct="1">
              <a:buFontTx/>
              <a:buNone/>
            </a:pPr>
            <a:r>
              <a:rPr lang="en-US" sz="2800" dirty="0" smtClean="0">
                <a:solidFill>
                  <a:srgbClr val="FF0000"/>
                </a:solidFill>
                <a:latin typeface="Bodoni MT" pitchFamily="18" charset="0"/>
              </a:rPr>
              <a:t>	We use centers in the classroom where your child has the opportunity to work and play with other children while being engaged in a variety of skills.  Center time will be 25 minutes for the full day program. Teachers use this time to provide individualized or small group instruction and for assessments.</a:t>
            </a:r>
          </a:p>
        </p:txBody>
      </p:sp>
      <p:pic>
        <p:nvPicPr>
          <p:cNvPr id="6148" name="Picture 6" descr="MCj028708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81000"/>
            <a:ext cx="24384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9600" dirty="0" smtClean="0">
                <a:solidFill>
                  <a:srgbClr val="008000"/>
                </a:solidFill>
                <a:latin typeface="Bodoni MT" pitchFamily="18" charset="0"/>
              </a:rPr>
              <a:t>D</a:t>
            </a:r>
          </a:p>
        </p:txBody>
      </p:sp>
      <p:sp>
        <p:nvSpPr>
          <p:cNvPr id="7171" name="Rectangle 3"/>
          <p:cNvSpPr>
            <a:spLocks noGrp="1" noChangeArrowheads="1"/>
          </p:cNvSpPr>
          <p:nvPr>
            <p:ph type="body" sz="half" idx="1"/>
          </p:nvPr>
        </p:nvSpPr>
        <p:spPr/>
        <p:txBody>
          <a:bodyPr/>
          <a:lstStyle/>
          <a:p>
            <a:pPr eaLnBrk="1" hangingPunct="1">
              <a:lnSpc>
                <a:spcPct val="80000"/>
              </a:lnSpc>
              <a:buFontTx/>
              <a:buNone/>
            </a:pPr>
            <a:r>
              <a:rPr lang="en-US" sz="4000" dirty="0" smtClean="0">
                <a:solidFill>
                  <a:srgbClr val="008000"/>
                </a:solidFill>
                <a:latin typeface="Bodoni MT" pitchFamily="18" charset="0"/>
              </a:rPr>
              <a:t>D </a:t>
            </a:r>
            <a:r>
              <a:rPr lang="en-US" sz="2400" dirty="0" smtClean="0">
                <a:solidFill>
                  <a:srgbClr val="008000"/>
                </a:solidFill>
                <a:latin typeface="Bodoni MT" pitchFamily="18" charset="0"/>
              </a:rPr>
              <a:t>Please </a:t>
            </a:r>
            <a:r>
              <a:rPr lang="en-US" sz="2400" u="sng" dirty="0" smtClean="0">
                <a:solidFill>
                  <a:srgbClr val="008000"/>
                </a:solidFill>
                <a:latin typeface="Bodoni MT" pitchFamily="18" charset="0"/>
              </a:rPr>
              <a:t>designate</a:t>
            </a:r>
            <a:r>
              <a:rPr lang="en-US" sz="2400" dirty="0" smtClean="0">
                <a:solidFill>
                  <a:srgbClr val="008000"/>
                </a:solidFill>
                <a:latin typeface="Bodoni MT" pitchFamily="18" charset="0"/>
              </a:rPr>
              <a:t>  an area for your child’s school belongings, such as backpack, library books, </a:t>
            </a:r>
            <a:r>
              <a:rPr lang="en-US" sz="2400" dirty="0" smtClean="0">
                <a:solidFill>
                  <a:srgbClr val="008000"/>
                </a:solidFill>
                <a:latin typeface="Bodoni MT" pitchFamily="18" charset="0"/>
              </a:rPr>
              <a:t>yellow </a:t>
            </a:r>
            <a:r>
              <a:rPr lang="en-US" sz="2400" dirty="0" smtClean="0">
                <a:solidFill>
                  <a:srgbClr val="008000"/>
                </a:solidFill>
                <a:latin typeface="Bodoni MT" pitchFamily="18" charset="0"/>
              </a:rPr>
              <a:t>Go </a:t>
            </a:r>
            <a:r>
              <a:rPr lang="en-US" sz="2400" dirty="0" smtClean="0">
                <a:solidFill>
                  <a:srgbClr val="008000"/>
                </a:solidFill>
                <a:latin typeface="Bodoni MT" pitchFamily="18" charset="0"/>
              </a:rPr>
              <a:t>folder,  take home reader envelope, and other items.  This organization will help you get out the door in the morning and help your child become a responsible kindergartener.</a:t>
            </a:r>
          </a:p>
        </p:txBody>
      </p:sp>
      <p:pic>
        <p:nvPicPr>
          <p:cNvPr id="5122" name="Picture 2" descr="C:\Users\sbrettmann\AppData\Local\Microsoft\Windows\Temporary Internet Files\Content.IE5\I9B2GX1V\backpack4[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8802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9600" dirty="0" smtClean="0">
                <a:solidFill>
                  <a:srgbClr val="FF9900"/>
                </a:solidFill>
                <a:latin typeface="Bodoni MT" pitchFamily="18" charset="0"/>
              </a:rPr>
              <a:t>E</a:t>
            </a:r>
          </a:p>
        </p:txBody>
      </p:sp>
      <p:sp>
        <p:nvSpPr>
          <p:cNvPr id="8195" name="Rectangle 3"/>
          <p:cNvSpPr>
            <a:spLocks noGrp="1" noChangeArrowheads="1"/>
          </p:cNvSpPr>
          <p:nvPr>
            <p:ph type="body" sz="half" idx="1"/>
          </p:nvPr>
        </p:nvSpPr>
        <p:spPr>
          <a:xfrm>
            <a:off x="457200" y="1371600"/>
            <a:ext cx="4648200" cy="4641850"/>
          </a:xfrm>
        </p:spPr>
        <p:txBody>
          <a:bodyPr/>
          <a:lstStyle/>
          <a:p>
            <a:pPr eaLnBrk="1" hangingPunct="1">
              <a:lnSpc>
                <a:spcPct val="80000"/>
              </a:lnSpc>
              <a:buFontTx/>
              <a:buNone/>
            </a:pPr>
            <a:endParaRPr lang="en-US" sz="6600" dirty="0" smtClean="0">
              <a:solidFill>
                <a:srgbClr val="FF9900"/>
              </a:solidFill>
              <a:latin typeface="Bodoni MT" pitchFamily="18" charset="0"/>
            </a:endParaRPr>
          </a:p>
          <a:p>
            <a:pPr eaLnBrk="1" hangingPunct="1">
              <a:lnSpc>
                <a:spcPct val="80000"/>
              </a:lnSpc>
              <a:buFontTx/>
              <a:buNone/>
            </a:pPr>
            <a:r>
              <a:rPr lang="en-US" sz="6600" dirty="0" err="1" smtClean="0">
                <a:solidFill>
                  <a:srgbClr val="FF9900"/>
                </a:solidFill>
                <a:latin typeface="Bodoni MT" pitchFamily="18" charset="0"/>
              </a:rPr>
              <a:t>E</a:t>
            </a:r>
            <a:r>
              <a:rPr lang="en-US" sz="2400" dirty="0" err="1" smtClean="0">
                <a:solidFill>
                  <a:srgbClr val="FF9900"/>
                </a:solidFill>
                <a:latin typeface="Bodoni MT" pitchFamily="18" charset="0"/>
              </a:rPr>
              <a:t>nVision</a:t>
            </a:r>
            <a:r>
              <a:rPr lang="en-US" sz="2400" dirty="0" smtClean="0">
                <a:solidFill>
                  <a:srgbClr val="FF9900"/>
                </a:solidFill>
                <a:latin typeface="Bodoni MT" pitchFamily="18" charset="0"/>
              </a:rPr>
              <a:t> is the math series we teac</a:t>
            </a:r>
            <a:r>
              <a:rPr lang="en-US" sz="2400" dirty="0">
                <a:solidFill>
                  <a:srgbClr val="FF9900"/>
                </a:solidFill>
                <a:latin typeface="Bodoni MT" pitchFamily="18" charset="0"/>
              </a:rPr>
              <a:t>h</a:t>
            </a:r>
            <a:r>
              <a:rPr lang="en-US" sz="2400" dirty="0" smtClean="0">
                <a:solidFill>
                  <a:srgbClr val="FF9900"/>
                </a:solidFill>
                <a:latin typeface="Bodoni MT" pitchFamily="18" charset="0"/>
              </a:rPr>
              <a:t> in Blue Valley.   Your child will learn numbers to 100, addition, subtraction, measurement, and shapes.  We will meet in large groups and small guided math groups.    </a:t>
            </a:r>
          </a:p>
          <a:p>
            <a:pPr eaLnBrk="1" hangingPunct="1">
              <a:lnSpc>
                <a:spcPct val="80000"/>
              </a:lnSpc>
              <a:buFontTx/>
              <a:buNone/>
            </a:pPr>
            <a:r>
              <a:rPr lang="en-US" sz="2400" dirty="0" smtClean="0">
                <a:solidFill>
                  <a:srgbClr val="FF9900"/>
                </a:solidFill>
                <a:latin typeface="Bodoni MT" pitchFamily="18" charset="0"/>
              </a:rPr>
              <a:t> </a:t>
            </a:r>
          </a:p>
          <a:p>
            <a:pPr eaLnBrk="1" hangingPunct="1">
              <a:lnSpc>
                <a:spcPct val="80000"/>
              </a:lnSpc>
              <a:buFontTx/>
              <a:buNone/>
            </a:pPr>
            <a:endParaRPr lang="en-US" sz="2400" dirty="0" smtClean="0">
              <a:solidFill>
                <a:srgbClr val="FF9900"/>
              </a:solidFill>
              <a:latin typeface="Bodoni MT" pitchFamily="18" charset="0"/>
            </a:endParaRPr>
          </a:p>
        </p:txBody>
      </p:sp>
      <p:sp>
        <p:nvSpPr>
          <p:cNvPr id="5" name="Plus 4"/>
          <p:cNvSpPr/>
          <p:nvPr/>
        </p:nvSpPr>
        <p:spPr>
          <a:xfrm>
            <a:off x="7467600" y="33528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7185442" y="1759449"/>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6"/>
          <p:cNvSpPr/>
          <p:nvPr/>
        </p:nvSpPr>
        <p:spPr>
          <a:xfrm>
            <a:off x="6019800" y="4267200"/>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p:cNvSpPr/>
          <p:nvPr/>
        </p:nvSpPr>
        <p:spPr>
          <a:xfrm>
            <a:off x="6248400" y="2667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4800" y="51816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7626096" y="503238"/>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9600" dirty="0" smtClean="0">
                <a:solidFill>
                  <a:schemeClr val="hlink"/>
                </a:solidFill>
                <a:latin typeface="Bodoni MT" pitchFamily="18" charset="0"/>
              </a:rPr>
              <a:t>F</a:t>
            </a:r>
          </a:p>
        </p:txBody>
      </p:sp>
      <p:sp>
        <p:nvSpPr>
          <p:cNvPr id="9219" name="Rectangle 3"/>
          <p:cNvSpPr>
            <a:spLocks noGrp="1" noChangeArrowheads="1"/>
          </p:cNvSpPr>
          <p:nvPr>
            <p:ph type="body" sz="half" idx="1"/>
          </p:nvPr>
        </p:nvSpPr>
        <p:spPr>
          <a:xfrm>
            <a:off x="457200" y="1066800"/>
            <a:ext cx="8153400" cy="5562600"/>
          </a:xfrm>
        </p:spPr>
        <p:txBody>
          <a:bodyPr/>
          <a:lstStyle/>
          <a:p>
            <a:pPr eaLnBrk="1" hangingPunct="1">
              <a:buFontTx/>
              <a:buNone/>
            </a:pPr>
            <a:r>
              <a:rPr lang="en-US" sz="8800" dirty="0" smtClean="0">
                <a:solidFill>
                  <a:schemeClr val="hlink"/>
                </a:solidFill>
                <a:latin typeface="Bodoni MT" pitchFamily="18" charset="0"/>
              </a:rPr>
              <a:t>F</a:t>
            </a:r>
            <a:r>
              <a:rPr lang="en-US" sz="4000" dirty="0" smtClean="0">
                <a:solidFill>
                  <a:schemeClr val="hlink"/>
                </a:solidFill>
                <a:latin typeface="Bodoni MT" pitchFamily="18" charset="0"/>
              </a:rPr>
              <a:t>ield</a:t>
            </a:r>
            <a:r>
              <a:rPr lang="en-US" sz="8800" dirty="0" smtClean="0">
                <a:solidFill>
                  <a:schemeClr val="hlink"/>
                </a:solidFill>
                <a:latin typeface="Bodoni MT" pitchFamily="18" charset="0"/>
              </a:rPr>
              <a:t> </a:t>
            </a:r>
            <a:r>
              <a:rPr lang="en-US" sz="6000" dirty="0" smtClean="0">
                <a:solidFill>
                  <a:schemeClr val="hlink"/>
                </a:solidFill>
                <a:latin typeface="Bodoni MT" pitchFamily="18" charset="0"/>
              </a:rPr>
              <a:t>T</a:t>
            </a:r>
            <a:r>
              <a:rPr lang="en-US" sz="4000" dirty="0" smtClean="0">
                <a:solidFill>
                  <a:schemeClr val="hlink"/>
                </a:solidFill>
                <a:latin typeface="Bodoni MT" pitchFamily="18" charset="0"/>
              </a:rPr>
              <a:t>rips</a:t>
            </a:r>
          </a:p>
          <a:p>
            <a:pPr eaLnBrk="1" hangingPunct="1">
              <a:buFontTx/>
              <a:buNone/>
            </a:pPr>
            <a:r>
              <a:rPr lang="en-US" sz="2000" dirty="0" smtClean="0">
                <a:solidFill>
                  <a:schemeClr val="hlink"/>
                </a:solidFill>
                <a:latin typeface="Bodoni MT" pitchFamily="18" charset="0"/>
              </a:rPr>
              <a:t>We will go on 3 field trips this year.  </a:t>
            </a:r>
          </a:p>
          <a:p>
            <a:pPr eaLnBrk="1" hangingPunct="1"/>
            <a:r>
              <a:rPr lang="en-US" sz="2000" dirty="0" smtClean="0">
                <a:solidFill>
                  <a:schemeClr val="hlink"/>
                </a:solidFill>
                <a:latin typeface="Bodoni MT" pitchFamily="18" charset="0"/>
              </a:rPr>
              <a:t>November 8–Kaleidoscope</a:t>
            </a:r>
          </a:p>
          <a:p>
            <a:pPr eaLnBrk="1" hangingPunct="1"/>
            <a:r>
              <a:rPr lang="en-US" sz="2000" dirty="0" smtClean="0">
                <a:solidFill>
                  <a:schemeClr val="hlink"/>
                </a:solidFill>
                <a:latin typeface="Bodoni MT" pitchFamily="18" charset="0"/>
              </a:rPr>
              <a:t>Dec. 12 –Wilderness Science Center </a:t>
            </a:r>
          </a:p>
          <a:p>
            <a:pPr eaLnBrk="1" hangingPunct="1"/>
            <a:r>
              <a:rPr lang="en-US" sz="2000" dirty="0" smtClean="0">
                <a:solidFill>
                  <a:schemeClr val="hlink"/>
                </a:solidFill>
                <a:latin typeface="Bodoni MT" pitchFamily="18" charset="0"/>
              </a:rPr>
              <a:t>May 9 – Coterie Theater</a:t>
            </a:r>
          </a:p>
          <a:p>
            <a:pPr lvl="1" eaLnBrk="1" hangingPunct="1"/>
            <a:r>
              <a:rPr lang="en-US" sz="2000" dirty="0" smtClean="0">
                <a:solidFill>
                  <a:schemeClr val="hlink"/>
                </a:solidFill>
                <a:latin typeface="Bodoni MT" pitchFamily="18" charset="0"/>
              </a:rPr>
              <a:t>We will need parent helpers on these field trips.  All students are transported by bus, no private cars.  Younger siblings may not attend due to insurance precautions.</a:t>
            </a:r>
          </a:p>
        </p:txBody>
      </p:sp>
      <p:pic>
        <p:nvPicPr>
          <p:cNvPr id="9220" name="Picture 4" descr="MCj0398553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257800" y="838200"/>
            <a:ext cx="3276600" cy="1968500"/>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9600" dirty="0" smtClean="0">
                <a:solidFill>
                  <a:schemeClr val="accent3">
                    <a:lumMod val="50000"/>
                  </a:schemeClr>
                </a:solidFill>
                <a:latin typeface="Bodoni MT" pitchFamily="18" charset="0"/>
              </a:rPr>
              <a:t>G</a:t>
            </a:r>
          </a:p>
        </p:txBody>
      </p:sp>
      <p:sp>
        <p:nvSpPr>
          <p:cNvPr id="10243" name="Rectangle 3"/>
          <p:cNvSpPr>
            <a:spLocks noGrp="1" noChangeArrowheads="1"/>
          </p:cNvSpPr>
          <p:nvPr>
            <p:ph type="body" sz="half" idx="1"/>
          </p:nvPr>
        </p:nvSpPr>
        <p:spPr>
          <a:xfrm>
            <a:off x="457200" y="1143000"/>
            <a:ext cx="4267200" cy="4724400"/>
          </a:xfrm>
        </p:spPr>
        <p:txBody>
          <a:bodyPr/>
          <a:lstStyle/>
          <a:p>
            <a:pPr eaLnBrk="1" hangingPunct="1">
              <a:lnSpc>
                <a:spcPct val="80000"/>
              </a:lnSpc>
              <a:buFontTx/>
              <a:buNone/>
            </a:pPr>
            <a:r>
              <a:rPr lang="en-US" sz="7200" dirty="0" smtClean="0">
                <a:solidFill>
                  <a:srgbClr val="000066"/>
                </a:solidFill>
                <a:latin typeface="Bodoni MT" pitchFamily="18" charset="0"/>
              </a:rPr>
              <a:t> </a:t>
            </a:r>
            <a:r>
              <a:rPr lang="en-US" sz="6000" dirty="0" smtClean="0">
                <a:solidFill>
                  <a:schemeClr val="accent3">
                    <a:lumMod val="50000"/>
                  </a:schemeClr>
                </a:solidFill>
                <a:latin typeface="Bodoni MT" pitchFamily="18" charset="0"/>
              </a:rPr>
              <a:t>G</a:t>
            </a:r>
            <a:r>
              <a:rPr lang="en-US" sz="2000" dirty="0" smtClean="0">
                <a:solidFill>
                  <a:schemeClr val="accent3">
                    <a:lumMod val="50000"/>
                  </a:schemeClr>
                </a:solidFill>
                <a:latin typeface="Bodoni MT" pitchFamily="18" charset="0"/>
              </a:rPr>
              <a:t>o</a:t>
            </a:r>
            <a:r>
              <a:rPr lang="en-US" dirty="0" smtClean="0">
                <a:solidFill>
                  <a:schemeClr val="accent3">
                    <a:lumMod val="50000"/>
                  </a:schemeClr>
                </a:solidFill>
                <a:latin typeface="Bodoni MT" pitchFamily="18" charset="0"/>
              </a:rPr>
              <a:t>  </a:t>
            </a:r>
            <a:r>
              <a:rPr lang="en-US" sz="6000" dirty="0" smtClean="0">
                <a:solidFill>
                  <a:schemeClr val="accent3">
                    <a:lumMod val="50000"/>
                  </a:schemeClr>
                </a:solidFill>
                <a:latin typeface="Bodoni MT" pitchFamily="18" charset="0"/>
              </a:rPr>
              <a:t>F</a:t>
            </a:r>
            <a:r>
              <a:rPr lang="en-US" sz="2700" dirty="0" smtClean="0">
                <a:solidFill>
                  <a:schemeClr val="accent3">
                    <a:lumMod val="50000"/>
                  </a:schemeClr>
                </a:solidFill>
                <a:latin typeface="Bodoni MT" pitchFamily="18" charset="0"/>
              </a:rPr>
              <a:t>olders</a:t>
            </a:r>
          </a:p>
          <a:p>
            <a:pPr eaLnBrk="1" hangingPunct="1">
              <a:lnSpc>
                <a:spcPct val="80000"/>
              </a:lnSpc>
              <a:buFontTx/>
              <a:buNone/>
            </a:pPr>
            <a:r>
              <a:rPr lang="en-US" sz="2700" dirty="0" smtClean="0">
                <a:solidFill>
                  <a:srgbClr val="000066"/>
                </a:solidFill>
                <a:latin typeface="Bodoni MT" pitchFamily="18" charset="0"/>
              </a:rPr>
              <a:t>	</a:t>
            </a:r>
            <a:r>
              <a:rPr lang="en-US" sz="2700" dirty="0" smtClean="0">
                <a:solidFill>
                  <a:schemeClr val="accent3">
                    <a:lumMod val="50000"/>
                  </a:schemeClr>
                </a:solidFill>
                <a:latin typeface="Bodoni MT" pitchFamily="18" charset="0"/>
              </a:rPr>
              <a:t>Students will bring home a yellow Go folder each day.  This is a way of communicating with parents.  The folders have graded papers, important notices, etc.  Please be sure to return it </a:t>
            </a:r>
            <a:r>
              <a:rPr lang="en-US" sz="2700" b="1" i="1" dirty="0" smtClean="0">
                <a:solidFill>
                  <a:schemeClr val="accent3">
                    <a:lumMod val="50000"/>
                  </a:schemeClr>
                </a:solidFill>
                <a:latin typeface="Bodoni MT" pitchFamily="18" charset="0"/>
              </a:rPr>
              <a:t>daily.  </a:t>
            </a:r>
            <a:r>
              <a:rPr lang="en-US" sz="2700" dirty="0" smtClean="0">
                <a:solidFill>
                  <a:schemeClr val="accent3">
                    <a:lumMod val="50000"/>
                  </a:schemeClr>
                </a:solidFill>
                <a:latin typeface="Bodoni MT" pitchFamily="18" charset="0"/>
              </a:rPr>
              <a:t>Parents should use it to send notes to the teacher or office.</a:t>
            </a:r>
          </a:p>
          <a:p>
            <a:pPr eaLnBrk="1" hangingPunct="1">
              <a:lnSpc>
                <a:spcPct val="80000"/>
              </a:lnSpc>
              <a:buFontTx/>
              <a:buNone/>
            </a:pPr>
            <a:endParaRPr lang="en-US" sz="2700" dirty="0" smtClean="0">
              <a:solidFill>
                <a:srgbClr val="000066"/>
              </a:solidFill>
              <a:latin typeface="Bodoni MT" pitchFamily="18" charset="0"/>
            </a:endParaRPr>
          </a:p>
        </p:txBody>
      </p:sp>
      <p:pic>
        <p:nvPicPr>
          <p:cNvPr id="10244" name="Picture 4" descr="MCj0280743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2362200"/>
            <a:ext cx="2122488"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MCj0280743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181600" y="1600200"/>
            <a:ext cx="3467100" cy="4267200"/>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xit" presetSubtype="32" fill="hold" nodeType="afterEffect">
                                  <p:stCondLst>
                                    <p:cond delay="0"/>
                                  </p:stCondLst>
                                  <p:childTnLst>
                                    <p:animEffect transition="out" filter="circle(out)">
                                      <p:cBhvr>
                                        <p:cTn id="6" dur="2000"/>
                                        <p:tgtEl>
                                          <p:spTgt spid="10245"/>
                                        </p:tgtEl>
                                      </p:cBhvr>
                                    </p:animEffect>
                                    <p:set>
                                      <p:cBhvr>
                                        <p:cTn id="7" dur="1" fill="hold">
                                          <p:stCondLst>
                                            <p:cond delay="1999"/>
                                          </p:stCondLst>
                                        </p:cTn>
                                        <p:tgtEl>
                                          <p:spTgt spid="102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latin typeface="Bodoni MT" pitchFamily="18" charset="0"/>
              </a:rPr>
              <a:t>H</a:t>
            </a:r>
            <a:endParaRPr lang="en-US" sz="9600" dirty="0">
              <a:latin typeface="Bodoni MT" pitchFamily="18" charset="0"/>
            </a:endParaRPr>
          </a:p>
        </p:txBody>
      </p:sp>
      <p:sp>
        <p:nvSpPr>
          <p:cNvPr id="3" name="Text Placeholder 2"/>
          <p:cNvSpPr>
            <a:spLocks noGrp="1"/>
          </p:cNvSpPr>
          <p:nvPr>
            <p:ph type="body" sz="half" idx="1"/>
          </p:nvPr>
        </p:nvSpPr>
        <p:spPr/>
        <p:txBody>
          <a:bodyPr/>
          <a:lstStyle/>
          <a:p>
            <a:pPr marL="0" indent="0">
              <a:buNone/>
            </a:pPr>
            <a:r>
              <a:rPr lang="en-US" sz="6000" dirty="0" smtClean="0">
                <a:solidFill>
                  <a:schemeClr val="tx2"/>
                </a:solidFill>
                <a:latin typeface="Bodoni MT" pitchFamily="18" charset="0"/>
              </a:rPr>
              <a:t>H</a:t>
            </a:r>
            <a:r>
              <a:rPr lang="en-US" dirty="0" smtClean="0">
                <a:solidFill>
                  <a:schemeClr val="tx2"/>
                </a:solidFill>
                <a:latin typeface="Bodoni MT" pitchFamily="18" charset="0"/>
              </a:rPr>
              <a:t>omework</a:t>
            </a:r>
          </a:p>
          <a:p>
            <a:pPr marL="0" indent="0">
              <a:buNone/>
            </a:pPr>
            <a:r>
              <a:rPr lang="en-US" sz="2000" dirty="0" smtClean="0">
                <a:solidFill>
                  <a:schemeClr val="tx2"/>
                </a:solidFill>
                <a:latin typeface="Bodoni MT" pitchFamily="18" charset="0"/>
              </a:rPr>
              <a:t>It is important to establish a responsible homework routine at this age.  Homework may include the Home/School Kindergarten Program, math pages if a student needs extra help, and reading 10 minutes daily.  </a:t>
            </a:r>
            <a:endParaRPr lang="en-US" sz="2000" dirty="0">
              <a:solidFill>
                <a:schemeClr val="tx2"/>
              </a:solidFill>
              <a:latin typeface="Bodoni MT" pitchFamily="18" charset="0"/>
            </a:endParaRPr>
          </a:p>
        </p:txBody>
      </p:sp>
      <p:pic>
        <p:nvPicPr>
          <p:cNvPr id="35842" name="Picture 2" descr="C:\Users\mkswailes\AppData\Local\Microsoft\Windows\Temporary Internet Files\Content.IE5\EDZK9N24\MC900292086[1].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733868" y="2209800"/>
            <a:ext cx="3419532" cy="292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38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1000"/>
                                        <p:tgtEl>
                                          <p:spTgt spid="35842"/>
                                        </p:tgtEl>
                                      </p:cBhvr>
                                    </p:animEffect>
                                    <p:anim calcmode="lin" valueType="num">
                                      <p:cBhvr>
                                        <p:cTn id="8" dur="1000" fill="hold"/>
                                        <p:tgtEl>
                                          <p:spTgt spid="35842"/>
                                        </p:tgtEl>
                                        <p:attrNameLst>
                                          <p:attrName>ppt_x</p:attrName>
                                        </p:attrNameLst>
                                      </p:cBhvr>
                                      <p:tavLst>
                                        <p:tav tm="0">
                                          <p:val>
                                            <p:strVal val="#ppt_x"/>
                                          </p:val>
                                        </p:tav>
                                        <p:tav tm="100000">
                                          <p:val>
                                            <p:strVal val="#ppt_x"/>
                                          </p:val>
                                        </p:tav>
                                      </p:tavLst>
                                    </p:anim>
                                    <p:anim calcmode="lin" valueType="num">
                                      <p:cBhvr>
                                        <p:cTn id="9" dur="1000" fill="hold"/>
                                        <p:tgtEl>
                                          <p:spTgt spid="358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latin typeface="Bodoni MT" pitchFamily="18" charset="0"/>
              </a:rPr>
              <a:t>I</a:t>
            </a:r>
          </a:p>
        </p:txBody>
      </p:sp>
      <p:sp>
        <p:nvSpPr>
          <p:cNvPr id="3" name="Text Placeholder 2"/>
          <p:cNvSpPr>
            <a:spLocks noGrp="1"/>
          </p:cNvSpPr>
          <p:nvPr>
            <p:ph type="body" sz="half" idx="1"/>
          </p:nvPr>
        </p:nvSpPr>
        <p:spPr>
          <a:xfrm>
            <a:off x="3124200" y="1513868"/>
            <a:ext cx="5638800" cy="4419600"/>
          </a:xfrm>
        </p:spPr>
        <p:txBody>
          <a:bodyPr/>
          <a:lstStyle/>
          <a:p>
            <a:pPr marL="0" indent="0">
              <a:buNone/>
            </a:pPr>
            <a:r>
              <a:rPr lang="en-US" sz="6000" dirty="0" smtClean="0">
                <a:solidFill>
                  <a:schemeClr val="tx2"/>
                </a:solidFill>
                <a:latin typeface="Bodoni MT" pitchFamily="18" charset="0"/>
              </a:rPr>
              <a:t>I</a:t>
            </a:r>
            <a:r>
              <a:rPr lang="en-US" dirty="0" smtClean="0">
                <a:solidFill>
                  <a:schemeClr val="tx2"/>
                </a:solidFill>
                <a:latin typeface="Bodoni MT" pitchFamily="18" charset="0"/>
              </a:rPr>
              <a:t>nvented Spelling</a:t>
            </a:r>
          </a:p>
          <a:p>
            <a:pPr marL="0" indent="0">
              <a:buNone/>
            </a:pPr>
            <a:r>
              <a:rPr lang="en-US" sz="2400" dirty="0" smtClean="0">
                <a:solidFill>
                  <a:schemeClr val="tx2"/>
                </a:solidFill>
                <a:latin typeface="Bodoni MT" pitchFamily="18" charset="0"/>
              </a:rPr>
              <a:t>This is what much of the writing in kindergarten looks like.  We write in our journals almost every morning.  Students will write what they hear.  </a:t>
            </a:r>
            <a:r>
              <a:rPr lang="en-US" sz="2400" i="1" dirty="0" smtClean="0">
                <a:solidFill>
                  <a:schemeClr val="tx2"/>
                </a:solidFill>
                <a:latin typeface="Bodoni MT" pitchFamily="18" charset="0"/>
              </a:rPr>
              <a:t>Example: Journal – </a:t>
            </a:r>
            <a:r>
              <a:rPr lang="en-US" sz="2400" i="1" dirty="0" err="1" smtClean="0">
                <a:solidFill>
                  <a:schemeClr val="tx2"/>
                </a:solidFill>
                <a:latin typeface="Bodoni MT" pitchFamily="18" charset="0"/>
              </a:rPr>
              <a:t>jrnl</a:t>
            </a:r>
            <a:r>
              <a:rPr lang="en-US" sz="2400" i="1" dirty="0" smtClean="0">
                <a:solidFill>
                  <a:schemeClr val="tx2"/>
                </a:solidFill>
                <a:latin typeface="Bodoni MT" pitchFamily="18" charset="0"/>
              </a:rPr>
              <a:t>; book-</a:t>
            </a:r>
            <a:r>
              <a:rPr lang="en-US" sz="2400" i="1" dirty="0" err="1" smtClean="0">
                <a:solidFill>
                  <a:schemeClr val="tx2"/>
                </a:solidFill>
                <a:latin typeface="Bodoni MT" pitchFamily="18" charset="0"/>
              </a:rPr>
              <a:t>buk</a:t>
            </a:r>
            <a:r>
              <a:rPr lang="en-US" sz="2400" i="1" dirty="0" smtClean="0">
                <a:solidFill>
                  <a:schemeClr val="tx2"/>
                </a:solidFill>
                <a:latin typeface="Bodoni MT" pitchFamily="18" charset="0"/>
              </a:rPr>
              <a:t>…… </a:t>
            </a:r>
            <a:r>
              <a:rPr lang="en-US" sz="2400" dirty="0" smtClean="0">
                <a:solidFill>
                  <a:schemeClr val="tx2"/>
                </a:solidFill>
                <a:latin typeface="Bodoni MT" pitchFamily="18" charset="0"/>
              </a:rPr>
              <a:t>It is amazing how their skills progress over the school year.</a:t>
            </a:r>
            <a:endParaRPr lang="en-US" sz="2400" i="1" dirty="0">
              <a:solidFill>
                <a:schemeClr val="tx2"/>
              </a:solidFill>
              <a:latin typeface="Bodoni MT" pitchFamily="18" charset="0"/>
            </a:endParaRPr>
          </a:p>
        </p:txBody>
      </p:sp>
      <p:pic>
        <p:nvPicPr>
          <p:cNvPr id="36866" name="Picture 2" descr="C:\Users\mkswailes\AppData\Local\Microsoft\Windows\Temporary Internet Files\Content.IE5\W47YYPOH\MC9003579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447166"/>
            <a:ext cx="2405999" cy="255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34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circle(in)">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9600" smtClean="0">
                <a:solidFill>
                  <a:srgbClr val="009900"/>
                </a:solidFill>
                <a:latin typeface="Bodoni MT" pitchFamily="18" charset="0"/>
              </a:rPr>
              <a:t>J</a:t>
            </a:r>
          </a:p>
        </p:txBody>
      </p:sp>
      <p:sp>
        <p:nvSpPr>
          <p:cNvPr id="11267" name="Rectangle 3"/>
          <p:cNvSpPr>
            <a:spLocks noGrp="1" noChangeArrowheads="1"/>
          </p:cNvSpPr>
          <p:nvPr>
            <p:ph type="body" sz="half" idx="1"/>
          </p:nvPr>
        </p:nvSpPr>
        <p:spPr>
          <a:xfrm>
            <a:off x="457200" y="990600"/>
            <a:ext cx="4038600" cy="4525963"/>
          </a:xfrm>
        </p:spPr>
        <p:txBody>
          <a:bodyPr/>
          <a:lstStyle/>
          <a:p>
            <a:pPr eaLnBrk="1" hangingPunct="1">
              <a:lnSpc>
                <a:spcPct val="80000"/>
              </a:lnSpc>
              <a:buFontTx/>
              <a:buNone/>
            </a:pPr>
            <a:r>
              <a:rPr lang="en-US" sz="6000" dirty="0" smtClean="0">
                <a:solidFill>
                  <a:srgbClr val="009900"/>
                </a:solidFill>
                <a:latin typeface="Bodoni MT" pitchFamily="18" charset="0"/>
              </a:rPr>
              <a:t>J</a:t>
            </a:r>
            <a:r>
              <a:rPr lang="en-US" sz="2400" dirty="0" smtClean="0">
                <a:solidFill>
                  <a:srgbClr val="009900"/>
                </a:solidFill>
                <a:latin typeface="Bodoni MT" pitchFamily="18" charset="0"/>
              </a:rPr>
              <a:t>ar for guessing (Estimation)</a:t>
            </a:r>
          </a:p>
          <a:p>
            <a:pPr eaLnBrk="1" hangingPunct="1">
              <a:lnSpc>
                <a:spcPct val="80000"/>
              </a:lnSpc>
              <a:buFontTx/>
              <a:buNone/>
            </a:pPr>
            <a:r>
              <a:rPr lang="en-US" sz="2400" dirty="0" smtClean="0">
                <a:solidFill>
                  <a:srgbClr val="009900"/>
                </a:solidFill>
                <a:latin typeface="Bodoni MT" pitchFamily="18" charset="0"/>
              </a:rPr>
              <a:t>	Each Friday a child will bring home the guessing jar to fill with any item he  chooses.  He/she should bring it back to school on Monday.  The children will then estimate the number of items.  We count the items in groups of tens to see how close we all guessed.  If a child chooses to bring an item to share with the class, he/she must bring enough for everyone.</a:t>
            </a:r>
            <a:endParaRPr lang="en-US" sz="6000" dirty="0" smtClean="0">
              <a:solidFill>
                <a:srgbClr val="009900"/>
              </a:solidFill>
              <a:latin typeface="Bodoni MT" pitchFamily="18" charset="0"/>
            </a:endParaRPr>
          </a:p>
        </p:txBody>
      </p:sp>
      <p:sp>
        <p:nvSpPr>
          <p:cNvPr id="11268" name="Rectangle 4"/>
          <p:cNvSpPr>
            <a:spLocks noGrp="1" noChangeArrowheads="1"/>
          </p:cNvSpPr>
          <p:nvPr>
            <p:ph sz="half" idx="2"/>
          </p:nvPr>
        </p:nvSpPr>
        <p:spPr/>
        <p:txBody>
          <a:bodyPr/>
          <a:lstStyle/>
          <a:p>
            <a:pPr eaLnBrk="1" hangingPunct="1"/>
            <a:endParaRPr lang="en-US" sz="2800" smtClean="0"/>
          </a:p>
        </p:txBody>
      </p:sp>
      <p:pic>
        <p:nvPicPr>
          <p:cNvPr id="11269" name="Picture 5" descr="MPj028968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28157"/>
            <a:ext cx="4114799" cy="512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circle(in)">
                                      <p:cBhvr>
                                        <p:cTn id="7"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0"/>
            <a:ext cx="5446712" cy="609600"/>
          </a:xfrm>
        </p:spPr>
        <p:txBody>
          <a:bodyPr/>
          <a:lstStyle/>
          <a:p>
            <a:pPr algn="ctr"/>
            <a:r>
              <a:rPr lang="en-US" dirty="0" smtClean="0"/>
              <a:t>Brandi</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21875" b="21875"/>
          <a:stretch>
            <a:fillRect/>
          </a:stretch>
        </p:blipFill>
        <p:spPr>
          <a:xfrm>
            <a:off x="1752600" y="533400"/>
            <a:ext cx="5486400" cy="4572000"/>
          </a:xfrm>
        </p:spPr>
      </p:pic>
    </p:spTree>
    <p:extLst>
      <p:ext uri="{BB962C8B-B14F-4D97-AF65-F5344CB8AC3E}">
        <p14:creationId xmlns:p14="http://schemas.microsoft.com/office/powerpoint/2010/main" val="3950159112"/>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a:latin typeface="Bodoni MT" pitchFamily="18" charset="0"/>
              </a:rPr>
              <a:t>K</a:t>
            </a:r>
          </a:p>
        </p:txBody>
      </p:sp>
      <p:sp>
        <p:nvSpPr>
          <p:cNvPr id="3" name="Text Placeholder 2"/>
          <p:cNvSpPr>
            <a:spLocks noGrp="1"/>
          </p:cNvSpPr>
          <p:nvPr>
            <p:ph type="body" sz="half" idx="1"/>
          </p:nvPr>
        </p:nvSpPr>
        <p:spPr>
          <a:xfrm>
            <a:off x="457200" y="1600200"/>
            <a:ext cx="6172200" cy="4572000"/>
          </a:xfrm>
        </p:spPr>
        <p:txBody>
          <a:bodyPr/>
          <a:lstStyle/>
          <a:p>
            <a:pPr marL="0" indent="0">
              <a:buNone/>
            </a:pPr>
            <a:r>
              <a:rPr lang="en-US" sz="6000" dirty="0">
                <a:solidFill>
                  <a:schemeClr val="tx2"/>
                </a:solidFill>
                <a:latin typeface="Bodoni MT" pitchFamily="18" charset="0"/>
              </a:rPr>
              <a:t>K</a:t>
            </a:r>
            <a:r>
              <a:rPr lang="en-US" dirty="0" smtClean="0">
                <a:solidFill>
                  <a:schemeClr val="tx2"/>
                </a:solidFill>
                <a:latin typeface="Bodoni MT" pitchFamily="18" charset="0"/>
              </a:rPr>
              <a:t>indergarten is a special time for your child.  We want to make this the best experience possible. Your child will grow and change emotionally, socially, physically, and cognitively.</a:t>
            </a:r>
            <a:endParaRPr lang="en-US" dirty="0">
              <a:solidFill>
                <a:schemeClr val="tx2"/>
              </a:solidFill>
              <a:latin typeface="Bodoni MT" pitchFamily="18" charset="0"/>
            </a:endParaRPr>
          </a:p>
        </p:txBody>
      </p:sp>
      <p:pic>
        <p:nvPicPr>
          <p:cNvPr id="37892" name="Picture 4" descr="C:\Users\mkswailes\AppData\Local\Microsoft\Windows\Temporary Internet Files\Content.IE5\EDZK9N24\MC9000566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2071914"/>
            <a:ext cx="2259582"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0079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latin typeface="Bodoni MT" pitchFamily="18" charset="0"/>
              </a:rPr>
              <a:t>L</a:t>
            </a:r>
            <a:endParaRPr lang="en-US" sz="9600" dirty="0">
              <a:latin typeface="Bodoni MT" pitchFamily="18" charset="0"/>
            </a:endParaRPr>
          </a:p>
        </p:txBody>
      </p:sp>
      <p:sp>
        <p:nvSpPr>
          <p:cNvPr id="3" name="Text Placeholder 2"/>
          <p:cNvSpPr>
            <a:spLocks noGrp="1"/>
          </p:cNvSpPr>
          <p:nvPr>
            <p:ph type="body" sz="half" idx="1"/>
          </p:nvPr>
        </p:nvSpPr>
        <p:spPr>
          <a:xfrm>
            <a:off x="457200" y="1600200"/>
            <a:ext cx="8229600" cy="4572000"/>
          </a:xfrm>
        </p:spPr>
        <p:txBody>
          <a:bodyPr/>
          <a:lstStyle/>
          <a:p>
            <a:pPr marL="0" indent="0">
              <a:buNone/>
            </a:pPr>
            <a:r>
              <a:rPr lang="en-US" sz="6000" dirty="0" smtClean="0">
                <a:solidFill>
                  <a:schemeClr val="tx2">
                    <a:lumMod val="75000"/>
                  </a:schemeClr>
                </a:solidFill>
                <a:latin typeface="Bodoni MT" pitchFamily="18" charset="0"/>
              </a:rPr>
              <a:t>L</a:t>
            </a:r>
            <a:r>
              <a:rPr lang="en-US" sz="2000" dirty="0" smtClean="0">
                <a:solidFill>
                  <a:schemeClr val="tx2">
                    <a:lumMod val="75000"/>
                  </a:schemeClr>
                </a:solidFill>
                <a:latin typeface="Bodoni MT" pitchFamily="18" charset="0"/>
              </a:rPr>
              <a:t>abel all personal items your child brings to school:  water bottles, lunch box, backpack, coats, and sweatshirts.  There is no need to label school supplies,  as we put them in community buckets.</a:t>
            </a:r>
          </a:p>
          <a:p>
            <a:pPr marL="0" indent="0">
              <a:buNone/>
            </a:pPr>
            <a:r>
              <a:rPr lang="en-US" sz="6000" dirty="0" smtClean="0">
                <a:solidFill>
                  <a:schemeClr val="tx2">
                    <a:lumMod val="75000"/>
                  </a:schemeClr>
                </a:solidFill>
                <a:latin typeface="Bodoni MT" pitchFamily="18" charset="0"/>
              </a:rPr>
              <a:t>L</a:t>
            </a:r>
            <a:r>
              <a:rPr lang="en-US" sz="2000" dirty="0" smtClean="0">
                <a:solidFill>
                  <a:schemeClr val="tx2">
                    <a:lumMod val="75000"/>
                  </a:schemeClr>
                </a:solidFill>
                <a:latin typeface="Bodoni MT" pitchFamily="18" charset="0"/>
              </a:rPr>
              <a:t>ibrary is every Thursday.  Kindergarten students check out two books every week.  Library books are due the following week.  Students may not check out another book until the original book is returned.  Please make sure water bottles do not damage your child’s library books.</a:t>
            </a:r>
            <a:endParaRPr lang="en-US" sz="6000" dirty="0">
              <a:solidFill>
                <a:schemeClr val="tx2">
                  <a:lumMod val="75000"/>
                </a:schemeClr>
              </a:solidFill>
              <a:latin typeface="Bodoni MT" pitchFamily="18" charset="0"/>
            </a:endParaRPr>
          </a:p>
        </p:txBody>
      </p:sp>
      <p:pic>
        <p:nvPicPr>
          <p:cNvPr id="38914" name="Picture 2" descr="C:\Users\mkswailes\AppData\Local\Microsoft\Windows\Temporary Internet Files\Content.IE5\EDZK9N24\MC90044052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0"/>
            <a:ext cx="1828800" cy="1670050"/>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pic>
        <p:nvPicPr>
          <p:cNvPr id="38915" name="Picture 3" descr="C:\Users\mkswailes\AppData\Local\Microsoft\Windows\Temporary Internet Files\Content.IE5\6I2GPWG8\MC9004348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1828572" cy="182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2387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1000"/>
                                        <p:tgtEl>
                                          <p:spTgt spid="38914"/>
                                        </p:tgtEl>
                                      </p:cBhvr>
                                    </p:animEffect>
                                    <p:anim calcmode="lin" valueType="num">
                                      <p:cBhvr>
                                        <p:cTn id="8" dur="1000" fill="hold"/>
                                        <p:tgtEl>
                                          <p:spTgt spid="38914"/>
                                        </p:tgtEl>
                                        <p:attrNameLst>
                                          <p:attrName>ppt_x</p:attrName>
                                        </p:attrNameLst>
                                      </p:cBhvr>
                                      <p:tavLst>
                                        <p:tav tm="0">
                                          <p:val>
                                            <p:strVal val="#ppt_x"/>
                                          </p:val>
                                        </p:tav>
                                        <p:tav tm="100000">
                                          <p:val>
                                            <p:strVal val="#ppt_x"/>
                                          </p:val>
                                        </p:tav>
                                      </p:tavLst>
                                    </p:anim>
                                    <p:anim calcmode="lin" valueType="num">
                                      <p:cBhvr>
                                        <p:cTn id="9" dur="1000" fill="hold"/>
                                        <p:tgtEl>
                                          <p:spTgt spid="389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8915"/>
                                        </p:tgtEl>
                                        <p:attrNameLst>
                                          <p:attrName>style.visibility</p:attrName>
                                        </p:attrNameLst>
                                      </p:cBhvr>
                                      <p:to>
                                        <p:strVal val="visible"/>
                                      </p:to>
                                    </p:set>
                                    <p:animEffect transition="in" filter="fade">
                                      <p:cBhvr>
                                        <p:cTn id="13"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9600" smtClean="0">
                <a:solidFill>
                  <a:srgbClr val="FF33CC"/>
                </a:solidFill>
                <a:latin typeface="Bodoni MT" pitchFamily="18" charset="0"/>
              </a:rPr>
              <a:t>M</a:t>
            </a:r>
          </a:p>
        </p:txBody>
      </p:sp>
      <p:sp>
        <p:nvSpPr>
          <p:cNvPr id="12291" name="Rectangle 3"/>
          <p:cNvSpPr>
            <a:spLocks noGrp="1" noChangeArrowheads="1"/>
          </p:cNvSpPr>
          <p:nvPr>
            <p:ph type="body" sz="half" idx="1"/>
          </p:nvPr>
        </p:nvSpPr>
        <p:spPr>
          <a:xfrm>
            <a:off x="533400" y="1600200"/>
            <a:ext cx="4038600" cy="4525963"/>
          </a:xfrm>
        </p:spPr>
        <p:txBody>
          <a:bodyPr/>
          <a:lstStyle/>
          <a:p>
            <a:pPr eaLnBrk="1" hangingPunct="1">
              <a:lnSpc>
                <a:spcPct val="80000"/>
              </a:lnSpc>
              <a:buFontTx/>
              <a:buNone/>
            </a:pPr>
            <a:r>
              <a:rPr lang="en-US" sz="6600" dirty="0" smtClean="0">
                <a:solidFill>
                  <a:srgbClr val="FF33CC"/>
                </a:solidFill>
                <a:latin typeface="Bodoni MT" pitchFamily="18" charset="0"/>
              </a:rPr>
              <a:t>M</a:t>
            </a:r>
            <a:r>
              <a:rPr lang="en-US" sz="2800" dirty="0" smtClean="0">
                <a:solidFill>
                  <a:srgbClr val="FF33CC"/>
                </a:solidFill>
                <a:latin typeface="Bodoni MT" pitchFamily="18" charset="0"/>
              </a:rPr>
              <a:t>ystery Reader</a:t>
            </a:r>
          </a:p>
          <a:p>
            <a:pPr eaLnBrk="1" hangingPunct="1">
              <a:lnSpc>
                <a:spcPct val="80000"/>
              </a:lnSpc>
              <a:buFontTx/>
              <a:buNone/>
            </a:pPr>
            <a:r>
              <a:rPr lang="en-US" sz="2400" dirty="0" smtClean="0">
                <a:solidFill>
                  <a:srgbClr val="FF33CC"/>
                </a:solidFill>
                <a:latin typeface="Bodoni MT" pitchFamily="18" charset="0"/>
              </a:rPr>
              <a:t>	Each Tuesday at 10:45 a Mystery Reader (you, grandparent, older sibling, etc.) comes to the classroom to read to the children.   Please be sensitive to our diverse population and choose a book your child’s teacher would be comfortable using in the classroom.</a:t>
            </a:r>
          </a:p>
        </p:txBody>
      </p:sp>
      <p:pic>
        <p:nvPicPr>
          <p:cNvPr id="12292" name="Picture 4" descr="MCj0197721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235575" y="1219200"/>
            <a:ext cx="3679825" cy="4724400"/>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22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9600" dirty="0" smtClean="0">
                <a:solidFill>
                  <a:srgbClr val="FF6600"/>
                </a:solidFill>
                <a:latin typeface="Bodoni MT" pitchFamily="18" charset="0"/>
              </a:rPr>
              <a:t>N</a:t>
            </a:r>
          </a:p>
        </p:txBody>
      </p:sp>
      <p:sp>
        <p:nvSpPr>
          <p:cNvPr id="13315" name="Rectangle 3"/>
          <p:cNvSpPr>
            <a:spLocks noGrp="1" noChangeArrowheads="1"/>
          </p:cNvSpPr>
          <p:nvPr>
            <p:ph type="body" sz="half" idx="1"/>
          </p:nvPr>
        </p:nvSpPr>
        <p:spPr/>
        <p:txBody>
          <a:bodyPr/>
          <a:lstStyle/>
          <a:p>
            <a:pPr eaLnBrk="1" hangingPunct="1">
              <a:buFontTx/>
              <a:buNone/>
            </a:pPr>
            <a:r>
              <a:rPr lang="en-US" sz="9600" dirty="0" smtClean="0">
                <a:solidFill>
                  <a:srgbClr val="FF6600"/>
                </a:solidFill>
                <a:latin typeface="Bodoni MT" pitchFamily="18" charset="0"/>
              </a:rPr>
              <a:t>N</a:t>
            </a:r>
            <a:r>
              <a:rPr lang="en-US" dirty="0" smtClean="0">
                <a:solidFill>
                  <a:srgbClr val="FF6600"/>
                </a:solidFill>
                <a:latin typeface="Bodoni MT" pitchFamily="18" charset="0"/>
              </a:rPr>
              <a:t>uts</a:t>
            </a:r>
          </a:p>
          <a:p>
            <a:pPr eaLnBrk="1" hangingPunct="1">
              <a:buFontTx/>
              <a:buNone/>
            </a:pPr>
            <a:r>
              <a:rPr lang="en-US" dirty="0" smtClean="0">
                <a:solidFill>
                  <a:srgbClr val="FF6600"/>
                </a:solidFill>
                <a:latin typeface="Bodoni MT" pitchFamily="18" charset="0"/>
              </a:rPr>
              <a:t>	</a:t>
            </a:r>
            <a:r>
              <a:rPr lang="en-US" sz="2800" dirty="0" smtClean="0">
                <a:solidFill>
                  <a:srgbClr val="FF6600"/>
                </a:solidFill>
                <a:latin typeface="Bodoni MT" pitchFamily="18" charset="0"/>
              </a:rPr>
              <a:t>DUE TO NUT ALLERGIES, ALL SNACKS SHOULD BE LISTED ON THE </a:t>
            </a:r>
            <a:r>
              <a:rPr lang="en-US" sz="2800" b="1" i="1" u="sng" dirty="0" smtClean="0">
                <a:solidFill>
                  <a:srgbClr val="FF6600"/>
                </a:solidFill>
                <a:latin typeface="Bodoni MT" pitchFamily="18" charset="0"/>
              </a:rPr>
              <a:t>NUT-SAFER LIST.</a:t>
            </a:r>
            <a:endParaRPr lang="en-US" u="sng" dirty="0" smtClean="0">
              <a:solidFill>
                <a:srgbClr val="FF6600"/>
              </a:solidFill>
              <a:latin typeface="Bodoni MT" pitchFamily="18" charset="0"/>
            </a:endParaRPr>
          </a:p>
          <a:p>
            <a:pPr eaLnBrk="1" hangingPunct="1">
              <a:buFontTx/>
              <a:buNone/>
            </a:pPr>
            <a:endParaRPr lang="en-US" u="sng" dirty="0" smtClean="0">
              <a:solidFill>
                <a:srgbClr val="FF6600"/>
              </a:solidFill>
              <a:latin typeface="Bodoni MT" pitchFamily="18" charset="0"/>
            </a:endParaRPr>
          </a:p>
        </p:txBody>
      </p:sp>
      <p:pic>
        <p:nvPicPr>
          <p:cNvPr id="13316" name="Picture 4" descr="MCj021536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335588" y="1295400"/>
            <a:ext cx="3351212" cy="4114800"/>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133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latin typeface="Bodoni MT" pitchFamily="18" charset="0"/>
              </a:rPr>
              <a:t>O</a:t>
            </a:r>
            <a:endParaRPr lang="en-US" sz="9600" dirty="0">
              <a:latin typeface="Bodoni MT" pitchFamily="18" charset="0"/>
            </a:endParaRPr>
          </a:p>
        </p:txBody>
      </p:sp>
      <p:sp>
        <p:nvSpPr>
          <p:cNvPr id="3" name="Text Placeholder 2"/>
          <p:cNvSpPr>
            <a:spLocks noGrp="1"/>
          </p:cNvSpPr>
          <p:nvPr>
            <p:ph type="body" sz="half" idx="1"/>
          </p:nvPr>
        </p:nvSpPr>
        <p:spPr>
          <a:xfrm>
            <a:off x="2286000" y="1524000"/>
            <a:ext cx="4953000" cy="4525963"/>
          </a:xfrm>
        </p:spPr>
        <p:txBody>
          <a:bodyPr/>
          <a:lstStyle/>
          <a:p>
            <a:pPr marL="0" indent="0">
              <a:buNone/>
            </a:pPr>
            <a:r>
              <a:rPr lang="en-US" sz="6000" dirty="0" smtClean="0">
                <a:solidFill>
                  <a:schemeClr val="tx2"/>
                </a:solidFill>
                <a:latin typeface="Bodoni MT" pitchFamily="18" charset="0"/>
              </a:rPr>
              <a:t>O</a:t>
            </a:r>
            <a:r>
              <a:rPr lang="en-US" sz="2000" dirty="0" smtClean="0">
                <a:solidFill>
                  <a:schemeClr val="tx2"/>
                </a:solidFill>
                <a:latin typeface="Bodoni MT" pitchFamily="18" charset="0"/>
              </a:rPr>
              <a:t>utside -Your child will have outdoor recess every morning and afternoon, weather permitting.  Please dress your child appropriately for the weather and remember to label all your child’s belongings.  </a:t>
            </a:r>
            <a:endParaRPr lang="en-US" sz="6000" dirty="0">
              <a:solidFill>
                <a:schemeClr val="tx2"/>
              </a:solidFill>
              <a:latin typeface="Bodoni MT" pitchFamily="18" charset="0"/>
            </a:endParaRPr>
          </a:p>
        </p:txBody>
      </p:sp>
      <p:pic>
        <p:nvPicPr>
          <p:cNvPr id="39939" name="Picture 3" descr="C:\Users\mkswailes\AppData\Local\Microsoft\Windows\Temporary Internet Files\Content.IE5\U5JRMYA8\MC90015666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91000"/>
            <a:ext cx="2430170" cy="1939499"/>
          </a:xfrm>
          <a:prstGeom prst="rect">
            <a:avLst/>
          </a:prstGeom>
          <a:noFill/>
          <a:extLst>
            <a:ext uri="{909E8E84-426E-40DD-AFC4-6F175D3DCCD1}">
              <a14:hiddenFill xmlns:a14="http://schemas.microsoft.com/office/drawing/2010/main">
                <a:solidFill>
                  <a:srgbClr val="FFFFFF"/>
                </a:solidFill>
              </a14:hiddenFill>
            </a:ext>
          </a:extLst>
        </p:spPr>
      </p:pic>
      <p:pic>
        <p:nvPicPr>
          <p:cNvPr id="39940" name="Picture 4" descr="C:\Users\mkswailes\AppData\Local\Microsoft\Windows\Temporary Internet Files\Content.IE5\W47YYPOH\MC90023206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209800"/>
            <a:ext cx="1676400" cy="2754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389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9939"/>
                                        </p:tgtEl>
                                        <p:attrNameLst>
                                          <p:attrName>style.visibility</p:attrName>
                                        </p:attrNameLst>
                                      </p:cBhvr>
                                      <p:to>
                                        <p:strVal val="visible"/>
                                      </p:to>
                                    </p:set>
                                    <p:animEffect transition="in" filter="fade">
                                      <p:cBhvr>
                                        <p:cTn id="24" dur="1000"/>
                                        <p:tgtEl>
                                          <p:spTgt spid="39939"/>
                                        </p:tgtEl>
                                      </p:cBhvr>
                                    </p:animEffect>
                                    <p:anim calcmode="lin" valueType="num">
                                      <p:cBhvr>
                                        <p:cTn id="25" dur="1000" fill="hold"/>
                                        <p:tgtEl>
                                          <p:spTgt spid="39939"/>
                                        </p:tgtEl>
                                        <p:attrNameLst>
                                          <p:attrName>ppt_x</p:attrName>
                                        </p:attrNameLst>
                                      </p:cBhvr>
                                      <p:tavLst>
                                        <p:tav tm="0">
                                          <p:val>
                                            <p:strVal val="#ppt_x"/>
                                          </p:val>
                                        </p:tav>
                                        <p:tav tm="100000">
                                          <p:val>
                                            <p:strVal val="#ppt_x"/>
                                          </p:val>
                                        </p:tav>
                                      </p:tavLst>
                                    </p:anim>
                                    <p:anim calcmode="lin" valueType="num">
                                      <p:cBhvr>
                                        <p:cTn id="26" dur="1000" fill="hold"/>
                                        <p:tgtEl>
                                          <p:spTgt spid="399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39940"/>
                                        </p:tgtEl>
                                        <p:attrNameLst>
                                          <p:attrName>style.visibility</p:attrName>
                                        </p:attrNameLst>
                                      </p:cBhvr>
                                      <p:to>
                                        <p:strVal val="visible"/>
                                      </p:to>
                                    </p:set>
                                    <p:animEffect transition="in" filter="fade">
                                      <p:cBhvr>
                                        <p:cTn id="30"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9600" smtClean="0">
                <a:solidFill>
                  <a:schemeClr val="accent2"/>
                </a:solidFill>
                <a:latin typeface="Bodoni MT" pitchFamily="18" charset="0"/>
              </a:rPr>
              <a:t>P</a:t>
            </a:r>
          </a:p>
        </p:txBody>
      </p:sp>
      <p:sp>
        <p:nvSpPr>
          <p:cNvPr id="14339" name="Rectangle 3"/>
          <p:cNvSpPr>
            <a:spLocks noGrp="1" noChangeArrowheads="1"/>
          </p:cNvSpPr>
          <p:nvPr>
            <p:ph type="body" sz="half" idx="1"/>
          </p:nvPr>
        </p:nvSpPr>
        <p:spPr/>
        <p:txBody>
          <a:bodyPr/>
          <a:lstStyle/>
          <a:p>
            <a:pPr eaLnBrk="1" hangingPunct="1">
              <a:buFontTx/>
              <a:buNone/>
            </a:pPr>
            <a:r>
              <a:rPr lang="en-US" sz="6000" smtClean="0">
                <a:solidFill>
                  <a:schemeClr val="accent2"/>
                </a:solidFill>
                <a:latin typeface="Bodoni MT" pitchFamily="18" charset="0"/>
              </a:rPr>
              <a:t>P</a:t>
            </a:r>
            <a:r>
              <a:rPr lang="en-US" sz="2400" smtClean="0">
                <a:solidFill>
                  <a:schemeClr val="accent2"/>
                </a:solidFill>
                <a:latin typeface="Bodoni MT" pitchFamily="18" charset="0"/>
              </a:rPr>
              <a:t>arent teacher Conferences</a:t>
            </a:r>
          </a:p>
          <a:p>
            <a:pPr eaLnBrk="1" hangingPunct="1">
              <a:buFontTx/>
              <a:buNone/>
            </a:pPr>
            <a:r>
              <a:rPr lang="en-US" sz="2400" smtClean="0">
                <a:solidFill>
                  <a:schemeClr val="accent2"/>
                </a:solidFill>
                <a:latin typeface="Bodoni MT" pitchFamily="18" charset="0"/>
              </a:rPr>
              <a:t>	Conferences are held during October and February. Kindergarten conferences are with the parents &amp; the teacher.  Please feel free to request a conference throughout the year whenever you feel it is necessary.</a:t>
            </a:r>
            <a:endParaRPr lang="en-US" sz="6000" smtClean="0">
              <a:solidFill>
                <a:schemeClr val="accent2"/>
              </a:solidFill>
              <a:latin typeface="Bodoni MT" pitchFamily="18" charset="0"/>
            </a:endParaRPr>
          </a:p>
        </p:txBody>
      </p:sp>
      <p:pic>
        <p:nvPicPr>
          <p:cNvPr id="14340" name="Picture 7" descr="parentteac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95400"/>
            <a:ext cx="4310063"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srgbClr val="C00000"/>
                </a:solidFill>
                <a:latin typeface="Bodoni MT" pitchFamily="18" charset="0"/>
              </a:rPr>
              <a:t>Q</a:t>
            </a:r>
            <a:endParaRPr lang="en-US" sz="9600" dirty="0">
              <a:solidFill>
                <a:srgbClr val="C00000"/>
              </a:solidFill>
              <a:latin typeface="Bodoni MT" pitchFamily="18" charset="0"/>
            </a:endParaRPr>
          </a:p>
        </p:txBody>
      </p:sp>
      <p:sp>
        <p:nvSpPr>
          <p:cNvPr id="3" name="Text Placeholder 2"/>
          <p:cNvSpPr>
            <a:spLocks noGrp="1"/>
          </p:cNvSpPr>
          <p:nvPr>
            <p:ph type="body" sz="half" idx="1"/>
          </p:nvPr>
        </p:nvSpPr>
        <p:spPr/>
        <p:txBody>
          <a:bodyPr/>
          <a:lstStyle/>
          <a:p>
            <a:pPr marL="0" indent="0">
              <a:buNone/>
            </a:pPr>
            <a:r>
              <a:rPr lang="en-US" sz="6000" dirty="0" smtClean="0">
                <a:solidFill>
                  <a:srgbClr val="C00000"/>
                </a:solidFill>
                <a:latin typeface="Bodoni MT" pitchFamily="18" charset="0"/>
              </a:rPr>
              <a:t>Q</a:t>
            </a:r>
            <a:r>
              <a:rPr lang="en-US" sz="2000" dirty="0" smtClean="0">
                <a:solidFill>
                  <a:srgbClr val="C00000"/>
                </a:solidFill>
                <a:latin typeface="Bodoni MT" pitchFamily="18" charset="0"/>
              </a:rPr>
              <a:t>uestions-During the school year you may have questions or concerns.  Our preferred method of communication is email.  Email will be checked before school, at 12:30 and afterschool.  You may email me at </a:t>
            </a:r>
            <a:r>
              <a:rPr lang="en-US" sz="2000" dirty="0" smtClean="0">
                <a:solidFill>
                  <a:srgbClr val="C00000"/>
                </a:solidFill>
                <a:latin typeface="Bodoni MT" pitchFamily="18" charset="0"/>
                <a:hlinkClick r:id="rId2"/>
              </a:rPr>
              <a:t>sbrettmann@bluevalleyk12.org</a:t>
            </a:r>
            <a:endParaRPr lang="en-US" sz="2000" dirty="0" smtClean="0">
              <a:solidFill>
                <a:srgbClr val="C00000"/>
              </a:solidFill>
              <a:latin typeface="Bodoni MT" pitchFamily="18" charset="0"/>
            </a:endParaRPr>
          </a:p>
          <a:p>
            <a:pPr marL="0" indent="0">
              <a:buNone/>
            </a:pPr>
            <a:endParaRPr lang="en-US" sz="6000" dirty="0" smtClean="0">
              <a:solidFill>
                <a:srgbClr val="C00000"/>
              </a:solidFill>
              <a:latin typeface="Bodoni MT" pitchFamily="18" charset="0"/>
            </a:endParaRPr>
          </a:p>
        </p:txBody>
      </p:sp>
      <p:pic>
        <p:nvPicPr>
          <p:cNvPr id="40962" name="Picture 2" descr="C:\Users\mkswailes\AppData\Local\Microsoft\Windows\Temporary Internet Files\Content.IE5\U5JRMYA8\MC90038417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712531"/>
            <a:ext cx="2971800" cy="352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2328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style.rotation</p:attrName>
                                        </p:attrNameLst>
                                      </p:cBhvr>
                                      <p:tavLst>
                                        <p:tav tm="0">
                                          <p:val>
                                            <p:fltVal val="90"/>
                                          </p:val>
                                        </p:tav>
                                        <p:tav tm="100000">
                                          <p:val>
                                            <p:fltVal val="0"/>
                                          </p:val>
                                        </p:tav>
                                      </p:tavLst>
                                    </p:anim>
                                    <p:animEffect transition="in" filter="fade">
                                      <p:cBhvr>
                                        <p:cTn id="10" dur="1000"/>
                                        <p:tgtEl>
                                          <p:spTgt spid="40962"/>
                                        </p:tgtEl>
                                      </p:cBhvr>
                                    </p:animEffec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0962"/>
                                        </p:tgtEl>
                                        <p:attrNameLst>
                                          <p:attrName>r</p:attrName>
                                        </p:attrNameLst>
                                      </p:cBhvr>
                                    </p:animRot>
                                    <p:animRot by="-240000">
                                      <p:cBhvr>
                                        <p:cTn id="14" dur="200" fill="hold">
                                          <p:stCondLst>
                                            <p:cond delay="200"/>
                                          </p:stCondLst>
                                        </p:cTn>
                                        <p:tgtEl>
                                          <p:spTgt spid="40962"/>
                                        </p:tgtEl>
                                        <p:attrNameLst>
                                          <p:attrName>r</p:attrName>
                                        </p:attrNameLst>
                                      </p:cBhvr>
                                    </p:animRot>
                                    <p:animRot by="240000">
                                      <p:cBhvr>
                                        <p:cTn id="15" dur="200" fill="hold">
                                          <p:stCondLst>
                                            <p:cond delay="400"/>
                                          </p:stCondLst>
                                        </p:cTn>
                                        <p:tgtEl>
                                          <p:spTgt spid="40962"/>
                                        </p:tgtEl>
                                        <p:attrNameLst>
                                          <p:attrName>r</p:attrName>
                                        </p:attrNameLst>
                                      </p:cBhvr>
                                    </p:animRot>
                                    <p:animRot by="-240000">
                                      <p:cBhvr>
                                        <p:cTn id="16" dur="200" fill="hold">
                                          <p:stCondLst>
                                            <p:cond delay="600"/>
                                          </p:stCondLst>
                                        </p:cTn>
                                        <p:tgtEl>
                                          <p:spTgt spid="40962"/>
                                        </p:tgtEl>
                                        <p:attrNameLst>
                                          <p:attrName>r</p:attrName>
                                        </p:attrNameLst>
                                      </p:cBhvr>
                                    </p:animRot>
                                    <p:animRot by="120000">
                                      <p:cBhvr>
                                        <p:cTn id="17" dur="200" fill="hold">
                                          <p:stCondLst>
                                            <p:cond delay="800"/>
                                          </p:stCondLst>
                                        </p:cTn>
                                        <p:tgtEl>
                                          <p:spTgt spid="40962"/>
                                        </p:tgtEl>
                                        <p:attrNameLst>
                                          <p:attrName>r</p:attrName>
                                        </p:attrNameLst>
                                      </p:cBhvr>
                                    </p:animRot>
                                  </p:childTnLst>
                                </p:cTn>
                              </p:par>
                            </p:childTnLst>
                          </p:cTn>
                        </p:par>
                        <p:par>
                          <p:cTn id="18" fill="hold">
                            <p:stCondLst>
                              <p:cond delay="2000"/>
                            </p:stCondLst>
                            <p:childTnLst>
                              <p:par>
                                <p:cTn id="19" presetID="2" presetClass="exit" presetSubtype="4" fill="hold" nodeType="afterEffect">
                                  <p:stCondLst>
                                    <p:cond delay="0"/>
                                  </p:stCondLst>
                                  <p:childTnLst>
                                    <p:anim calcmode="lin" valueType="num">
                                      <p:cBhvr additive="base">
                                        <p:cTn id="20" dur="500"/>
                                        <p:tgtEl>
                                          <p:spTgt spid="40962"/>
                                        </p:tgtEl>
                                        <p:attrNameLst>
                                          <p:attrName>ppt_x</p:attrName>
                                        </p:attrNameLst>
                                      </p:cBhvr>
                                      <p:tavLst>
                                        <p:tav tm="0">
                                          <p:val>
                                            <p:strVal val="ppt_x"/>
                                          </p:val>
                                        </p:tav>
                                        <p:tav tm="100000">
                                          <p:val>
                                            <p:strVal val="ppt_x"/>
                                          </p:val>
                                        </p:tav>
                                      </p:tavLst>
                                    </p:anim>
                                    <p:anim calcmode="lin" valueType="num">
                                      <p:cBhvr additive="base">
                                        <p:cTn id="21" dur="500"/>
                                        <p:tgtEl>
                                          <p:spTgt spid="40962"/>
                                        </p:tgtEl>
                                        <p:attrNameLst>
                                          <p:attrName>ppt_y</p:attrName>
                                        </p:attrNameLst>
                                      </p:cBhvr>
                                      <p:tavLst>
                                        <p:tav tm="0">
                                          <p:val>
                                            <p:strVal val="ppt_y"/>
                                          </p:val>
                                        </p:tav>
                                        <p:tav tm="100000">
                                          <p:val>
                                            <p:strVal val="1+ppt_h/2"/>
                                          </p:val>
                                        </p:tav>
                                      </p:tavLst>
                                    </p:anim>
                                    <p:set>
                                      <p:cBhvr>
                                        <p:cTn id="22" dur="1" fill="hold">
                                          <p:stCondLst>
                                            <p:cond delay="499"/>
                                          </p:stCondLst>
                                        </p:cTn>
                                        <p:tgtEl>
                                          <p:spTgt spid="409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srgbClr val="FF0000"/>
                </a:solidFill>
                <a:latin typeface="Bodoni MT" pitchFamily="18" charset="0"/>
              </a:rPr>
              <a:t>R</a:t>
            </a:r>
            <a:endParaRPr lang="en-US" sz="9600" dirty="0">
              <a:solidFill>
                <a:srgbClr val="FF0000"/>
              </a:solidFill>
              <a:latin typeface="Bodoni MT" pitchFamily="18" charset="0"/>
            </a:endParaRPr>
          </a:p>
        </p:txBody>
      </p:sp>
      <p:sp>
        <p:nvSpPr>
          <p:cNvPr id="3" name="Text Placeholder 2"/>
          <p:cNvSpPr>
            <a:spLocks noGrp="1"/>
          </p:cNvSpPr>
          <p:nvPr>
            <p:ph type="body" sz="half" idx="1"/>
          </p:nvPr>
        </p:nvSpPr>
        <p:spPr>
          <a:xfrm>
            <a:off x="457200" y="1600201"/>
            <a:ext cx="7848600" cy="4343400"/>
          </a:xfrm>
        </p:spPr>
        <p:txBody>
          <a:bodyPr/>
          <a:lstStyle/>
          <a:p>
            <a:pPr marL="0" indent="0">
              <a:buNone/>
            </a:pPr>
            <a:r>
              <a:rPr lang="en-US" sz="6000" dirty="0" smtClean="0">
                <a:solidFill>
                  <a:srgbClr val="FF0000"/>
                </a:solidFill>
                <a:latin typeface="Bodoni MT" pitchFamily="18" charset="0"/>
              </a:rPr>
              <a:t>R</a:t>
            </a:r>
            <a:r>
              <a:rPr lang="en-US" sz="2000" dirty="0" smtClean="0">
                <a:solidFill>
                  <a:srgbClr val="FF0000"/>
                </a:solidFill>
                <a:latin typeface="Bodoni MT" pitchFamily="18" charset="0"/>
              </a:rPr>
              <a:t>eport Cards-Your child will receive 4 report cards  online during the year.   Please keep in mind that each child develops at his or her own rate.  Childhood is a journey not a race.</a:t>
            </a:r>
          </a:p>
          <a:p>
            <a:pPr marL="0" indent="0">
              <a:buNone/>
            </a:pPr>
            <a:r>
              <a:rPr lang="en-US" sz="6000" dirty="0" smtClean="0">
                <a:solidFill>
                  <a:srgbClr val="FF0000"/>
                </a:solidFill>
                <a:latin typeface="Bodoni MT" pitchFamily="18" charset="0"/>
              </a:rPr>
              <a:t>R</a:t>
            </a:r>
            <a:r>
              <a:rPr lang="en-US" sz="2000" dirty="0" smtClean="0">
                <a:solidFill>
                  <a:srgbClr val="FF0000"/>
                </a:solidFill>
                <a:latin typeface="Bodoni MT" pitchFamily="18" charset="0"/>
              </a:rPr>
              <a:t>estrooms-Our restrooms are right in our rooms.  Your child is allowed to go whenever needed but we do encourage them to go during group restroom breaks.</a:t>
            </a:r>
            <a:endParaRPr lang="en-US" sz="6000" dirty="0">
              <a:solidFill>
                <a:srgbClr val="FF0000"/>
              </a:solidFill>
              <a:latin typeface="Bodoni MT" pitchFamily="18" charset="0"/>
            </a:endParaRPr>
          </a:p>
        </p:txBody>
      </p:sp>
      <p:pic>
        <p:nvPicPr>
          <p:cNvPr id="41986" name="Picture 2" descr="C:\Users\mkswailes\AppData\Local\Microsoft\Windows\Temporary Internet Files\Content.IE5\6I2GPWG8\MC9102176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228600"/>
            <a:ext cx="1811426" cy="1665122"/>
          </a:xfrm>
          <a:prstGeom prst="rect">
            <a:avLst/>
          </a:prstGeom>
          <a:noFill/>
          <a:extLst>
            <a:ext uri="{909E8E84-426E-40DD-AFC4-6F175D3DCCD1}">
              <a14:hiddenFill xmlns:a14="http://schemas.microsoft.com/office/drawing/2010/main">
                <a:solidFill>
                  <a:srgbClr val="FFFFFF"/>
                </a:solidFill>
              </a14:hiddenFill>
            </a:ext>
          </a:extLst>
        </p:spPr>
      </p:pic>
      <p:pic>
        <p:nvPicPr>
          <p:cNvPr id="41987" name="Picture 3" descr="C:\Users\mkswailes\AppData\Local\Microsoft\Windows\Temporary Internet Files\Content.IE5\6I2GPWG8\MC9000539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57200"/>
            <a:ext cx="1139342" cy="110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413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1000" fill="hold"/>
                                        <p:tgtEl>
                                          <p:spTgt spid="4198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1987"/>
                                        </p:tgtEl>
                                        <p:attrNameLst>
                                          <p:attrName>style.visibility</p:attrName>
                                        </p:attrNameLst>
                                      </p:cBhvr>
                                      <p:to>
                                        <p:strVal val="visible"/>
                                      </p:to>
                                    </p:set>
                                    <p:animEffect transition="in" filter="fade">
                                      <p:cBhvr>
                                        <p:cTn id="13" dur="500"/>
                                        <p:tgtEl>
                                          <p:spTgt spid="41987"/>
                                        </p:tgtEl>
                                      </p:cBhvr>
                                    </p:animEffect>
                                  </p:childTnLst>
                                </p:cTn>
                              </p:par>
                            </p:childTnLst>
                          </p:cTn>
                        </p:par>
                        <p:par>
                          <p:cTn id="14" fill="hold">
                            <p:stCondLst>
                              <p:cond delay="1500"/>
                            </p:stCondLst>
                            <p:childTnLst>
                              <p:par>
                                <p:cTn id="15" presetID="10" presetClass="exit" presetSubtype="0" fill="hold" nodeType="afterEffect">
                                  <p:stCondLst>
                                    <p:cond delay="0"/>
                                  </p:stCondLst>
                                  <p:childTnLst>
                                    <p:animEffect transition="out" filter="fade">
                                      <p:cBhvr>
                                        <p:cTn id="16" dur="500"/>
                                        <p:tgtEl>
                                          <p:spTgt spid="41987"/>
                                        </p:tgtEl>
                                      </p:cBhvr>
                                    </p:animEffect>
                                    <p:set>
                                      <p:cBhvr>
                                        <p:cTn id="17" dur="1" fill="hold">
                                          <p:stCondLst>
                                            <p:cond delay="499"/>
                                          </p:stCondLst>
                                        </p:cTn>
                                        <p:tgtEl>
                                          <p:spTgt spid="419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9600" smtClean="0">
                <a:solidFill>
                  <a:schemeClr val="hlink"/>
                </a:solidFill>
                <a:latin typeface="Bodoni MT" pitchFamily="18" charset="0"/>
              </a:rPr>
              <a:t>S</a:t>
            </a:r>
          </a:p>
        </p:txBody>
      </p:sp>
      <p:sp>
        <p:nvSpPr>
          <p:cNvPr id="15363" name="Rectangle 3"/>
          <p:cNvSpPr>
            <a:spLocks noGrp="1" noChangeArrowheads="1"/>
          </p:cNvSpPr>
          <p:nvPr>
            <p:ph type="body" sz="half" idx="1"/>
          </p:nvPr>
        </p:nvSpPr>
        <p:spPr>
          <a:xfrm>
            <a:off x="457200" y="914400"/>
            <a:ext cx="4038600" cy="4525963"/>
          </a:xfrm>
        </p:spPr>
        <p:txBody>
          <a:bodyPr/>
          <a:lstStyle/>
          <a:p>
            <a:pPr eaLnBrk="1" hangingPunct="1">
              <a:lnSpc>
                <a:spcPct val="80000"/>
              </a:lnSpc>
              <a:buFontTx/>
              <a:buNone/>
            </a:pPr>
            <a:r>
              <a:rPr lang="en-US" sz="6600" dirty="0" smtClean="0">
                <a:solidFill>
                  <a:schemeClr val="hlink"/>
                </a:solidFill>
                <a:latin typeface="Bodoni MT" pitchFamily="18" charset="0"/>
              </a:rPr>
              <a:t>S</a:t>
            </a:r>
            <a:r>
              <a:rPr lang="en-US" sz="2800" dirty="0" smtClean="0">
                <a:solidFill>
                  <a:schemeClr val="hlink"/>
                </a:solidFill>
                <a:latin typeface="Bodoni MT" pitchFamily="18" charset="0"/>
              </a:rPr>
              <a:t>tar Student</a:t>
            </a:r>
          </a:p>
          <a:p>
            <a:pPr eaLnBrk="1" hangingPunct="1">
              <a:lnSpc>
                <a:spcPct val="80000"/>
              </a:lnSpc>
              <a:buFontTx/>
              <a:buNone/>
            </a:pPr>
            <a:r>
              <a:rPr lang="en-US" sz="2400" dirty="0" smtClean="0">
                <a:solidFill>
                  <a:schemeClr val="hlink"/>
                </a:solidFill>
                <a:latin typeface="Bodoni MT" pitchFamily="18" charset="0"/>
              </a:rPr>
              <a:t>	Each child will have a week to display information about him/herself and family on our special bulletin board.  Three posters will be sent home the Friday before for the child to decorate and attach photos.  Please send all items back on Monday.  The Star Student gets to be the line leader for the entire week.</a:t>
            </a:r>
          </a:p>
        </p:txBody>
      </p:sp>
      <p:pic>
        <p:nvPicPr>
          <p:cNvPr id="27652" name="Picture 4" descr="MCj04316110000[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53100" y="1295400"/>
            <a:ext cx="3162300" cy="4800600"/>
          </a:xfrm>
        </p:spPr>
      </p:pic>
    </p:spTree>
  </p:cSld>
  <p:clrMapOvr>
    <a:masterClrMapping/>
  </p:clrMapOvr>
  <mc:AlternateContent xmlns:mc="http://schemas.openxmlformats.org/markup-compatibility/2006" xmlns:p14="http://schemas.microsoft.com/office/powerpoint/2010/main">
    <mc:Choice Requires="p14">
      <p:transition spd="slow" p14:dur="1250">
        <p:wipe/>
        <p:sndAc>
          <p:stSnd>
            <p:snd r:embed="rId2" name="drumroll.wav"/>
          </p:stSnd>
        </p:sndAc>
      </p:transition>
    </mc:Choice>
    <mc:Fallback xmlns="">
      <p:transition spd="slow">
        <p:wipe/>
        <p:sndAc>
          <p:stSnd>
            <p:snd r:embed="rId4" name="drumroll.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 calcmode="lin" valueType="num">
                                      <p:cBhvr>
                                        <p:cTn id="7" dur="1000" fill="hold"/>
                                        <p:tgtEl>
                                          <p:spTgt spid="27652"/>
                                        </p:tgtEl>
                                        <p:attrNameLst>
                                          <p:attrName>ppt_w</p:attrName>
                                        </p:attrNameLst>
                                      </p:cBhvr>
                                      <p:tavLst>
                                        <p:tav tm="0">
                                          <p:val>
                                            <p:fltVal val="0"/>
                                          </p:val>
                                        </p:tav>
                                        <p:tav tm="100000">
                                          <p:val>
                                            <p:strVal val="#ppt_w"/>
                                          </p:val>
                                        </p:tav>
                                      </p:tavLst>
                                    </p:anim>
                                    <p:anim calcmode="lin" valueType="num">
                                      <p:cBhvr>
                                        <p:cTn id="8" dur="1000" fill="hold"/>
                                        <p:tgtEl>
                                          <p:spTgt spid="27652"/>
                                        </p:tgtEl>
                                        <p:attrNameLst>
                                          <p:attrName>ppt_h</p:attrName>
                                        </p:attrNameLst>
                                      </p:cBhvr>
                                      <p:tavLst>
                                        <p:tav tm="0">
                                          <p:val>
                                            <p:fltVal val="0"/>
                                          </p:val>
                                        </p:tav>
                                        <p:tav tm="100000">
                                          <p:val>
                                            <p:strVal val="#ppt_h"/>
                                          </p:val>
                                        </p:tav>
                                      </p:tavLst>
                                    </p:anim>
                                    <p:anim calcmode="lin" valueType="num">
                                      <p:cBhvr>
                                        <p:cTn id="9" dur="1000" fill="hold"/>
                                        <p:tgtEl>
                                          <p:spTgt spid="27652"/>
                                        </p:tgtEl>
                                        <p:attrNameLst>
                                          <p:attrName>style.rotation</p:attrName>
                                        </p:attrNameLst>
                                      </p:cBhvr>
                                      <p:tavLst>
                                        <p:tav tm="0">
                                          <p:val>
                                            <p:fltVal val="90"/>
                                          </p:val>
                                        </p:tav>
                                        <p:tav tm="100000">
                                          <p:val>
                                            <p:fltVal val="0"/>
                                          </p:val>
                                        </p:tav>
                                      </p:tavLst>
                                    </p:anim>
                                    <p:animEffect transition="in" filter="fade">
                                      <p:cBhvr>
                                        <p:cTn id="10"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z="9600" smtClean="0">
                <a:latin typeface="Bodoni MT" pitchFamily="18" charset="0"/>
              </a:rPr>
              <a:t>T</a:t>
            </a:r>
          </a:p>
        </p:txBody>
      </p:sp>
      <p:sp>
        <p:nvSpPr>
          <p:cNvPr id="16387" name="Rectangle 3"/>
          <p:cNvSpPr>
            <a:spLocks noGrp="1" noChangeArrowheads="1"/>
          </p:cNvSpPr>
          <p:nvPr>
            <p:ph type="body" sz="half" idx="1"/>
          </p:nvPr>
        </p:nvSpPr>
        <p:spPr/>
        <p:txBody>
          <a:bodyPr/>
          <a:lstStyle/>
          <a:p>
            <a:pPr eaLnBrk="1" hangingPunct="1">
              <a:lnSpc>
                <a:spcPct val="80000"/>
              </a:lnSpc>
              <a:buFontTx/>
              <a:buNone/>
            </a:pPr>
            <a:r>
              <a:rPr lang="en-US" sz="5400" dirty="0" smtClean="0">
                <a:solidFill>
                  <a:schemeClr val="tx2">
                    <a:lumMod val="75000"/>
                  </a:schemeClr>
                </a:solidFill>
                <a:latin typeface="Bodoni MT" pitchFamily="18" charset="0"/>
              </a:rPr>
              <a:t>T</a:t>
            </a:r>
            <a:r>
              <a:rPr lang="en-US" sz="2000" dirty="0" smtClean="0">
                <a:solidFill>
                  <a:schemeClr val="tx2">
                    <a:lumMod val="75000"/>
                  </a:schemeClr>
                </a:solidFill>
                <a:latin typeface="Bodoni MT" pitchFamily="18" charset="0"/>
              </a:rPr>
              <a:t>ake Home Books</a:t>
            </a:r>
          </a:p>
          <a:p>
            <a:pPr eaLnBrk="1" hangingPunct="1">
              <a:lnSpc>
                <a:spcPct val="80000"/>
              </a:lnSpc>
              <a:buFontTx/>
              <a:buNone/>
            </a:pPr>
            <a:r>
              <a:rPr lang="en-US" sz="2000" dirty="0" smtClean="0">
                <a:solidFill>
                  <a:schemeClr val="tx2">
                    <a:lumMod val="75000"/>
                  </a:schemeClr>
                </a:solidFill>
                <a:latin typeface="Bodoni MT" pitchFamily="18" charset="0"/>
              </a:rPr>
              <a:t>	Your child will have a book bag with a book enclosed that he/she will bring home weekly.  There is a specific list of directions on the bag for the child/parent to follow.  The bag, along with the book, should be returned on Friday or Monday.  The books are written using the sight words we need to know for Kindergarten.  Each week a new book will be sent home.   </a:t>
            </a:r>
            <a:endParaRPr lang="en-US" sz="5400" dirty="0" smtClean="0">
              <a:solidFill>
                <a:schemeClr val="tx2">
                  <a:lumMod val="75000"/>
                </a:schemeClr>
              </a:solidFill>
              <a:latin typeface="Bodoni MT" pitchFamily="18" charset="0"/>
            </a:endParaRPr>
          </a:p>
        </p:txBody>
      </p:sp>
      <p:pic>
        <p:nvPicPr>
          <p:cNvPr id="16388" name="Picture 4" descr="MCj02380240000[1]"/>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262563" y="990600"/>
            <a:ext cx="3500437" cy="3846513"/>
          </a:xfr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Mrs. </a:t>
            </a:r>
            <a:r>
              <a:rPr lang="en-US" sz="3600" b="1" dirty="0" err="1" smtClean="0"/>
              <a:t>Brettmann’s</a:t>
            </a:r>
            <a:r>
              <a:rPr lang="en-US" sz="3600" b="1" dirty="0" smtClean="0"/>
              <a:t> </a:t>
            </a:r>
            <a:r>
              <a:rPr lang="en-US" sz="3600" b="1" dirty="0"/>
              <a:t>Schedule </a:t>
            </a:r>
            <a:r>
              <a:rPr lang="en-US" dirty="0"/>
              <a:t/>
            </a:r>
            <a:br>
              <a:rPr lang="en-US" dirty="0"/>
            </a:br>
            <a:endParaRPr lang="en-US" dirty="0"/>
          </a:p>
        </p:txBody>
      </p:sp>
      <p:sp>
        <p:nvSpPr>
          <p:cNvPr id="3" name="Content Placeholder 2"/>
          <p:cNvSpPr>
            <a:spLocks noGrp="1"/>
          </p:cNvSpPr>
          <p:nvPr>
            <p:ph idx="1"/>
          </p:nvPr>
        </p:nvSpPr>
        <p:spPr>
          <a:xfrm>
            <a:off x="457200" y="838200"/>
            <a:ext cx="8229600" cy="5486400"/>
          </a:xfrm>
        </p:spPr>
        <p:txBody>
          <a:bodyPr/>
          <a:lstStyle/>
          <a:p>
            <a:r>
              <a:rPr lang="en-US" sz="2000" dirty="0" smtClean="0"/>
              <a:t>8:35-9:05 </a:t>
            </a:r>
            <a:r>
              <a:rPr lang="en-US" sz="2000" dirty="0"/>
              <a:t>Journal </a:t>
            </a:r>
          </a:p>
          <a:p>
            <a:r>
              <a:rPr lang="en-US" sz="2000" dirty="0"/>
              <a:t>9:05-9:30 Calendar/ Morning Meeting </a:t>
            </a:r>
          </a:p>
          <a:p>
            <a:r>
              <a:rPr lang="en-US" sz="2000" dirty="0"/>
              <a:t>9:30-10:00 Whole Group Reading (ELA) </a:t>
            </a:r>
          </a:p>
          <a:p>
            <a:r>
              <a:rPr lang="en-US" sz="2000" dirty="0"/>
              <a:t>10:00-10:15 Recess </a:t>
            </a:r>
          </a:p>
          <a:p>
            <a:r>
              <a:rPr lang="en-US" sz="2000" dirty="0"/>
              <a:t>10:20-10:55 (M) Fine </a:t>
            </a:r>
            <a:r>
              <a:rPr lang="en-US" sz="2000" dirty="0" smtClean="0"/>
              <a:t>Motor  (T) Counselor/Mystery Reader           (W)Writer’s Workshop    (TH) Library     (F) </a:t>
            </a:r>
            <a:r>
              <a:rPr lang="en-US" sz="2000" dirty="0"/>
              <a:t>Science/Social Studies </a:t>
            </a:r>
            <a:r>
              <a:rPr lang="en-US" sz="2000" dirty="0" smtClean="0"/>
              <a:t> </a:t>
            </a:r>
            <a:endParaRPr lang="en-US" sz="2000" dirty="0"/>
          </a:p>
          <a:p>
            <a:r>
              <a:rPr lang="en-US" sz="2000" dirty="0"/>
              <a:t>11:00-11:30 Lunch </a:t>
            </a:r>
          </a:p>
          <a:p>
            <a:r>
              <a:rPr lang="en-US" sz="2000" dirty="0"/>
              <a:t>11:30-12:30 Math </a:t>
            </a:r>
          </a:p>
          <a:p>
            <a:r>
              <a:rPr lang="en-US" sz="2000" dirty="0"/>
              <a:t>12:30-1:30 Specials </a:t>
            </a:r>
          </a:p>
          <a:p>
            <a:r>
              <a:rPr lang="en-US" sz="2000" dirty="0"/>
              <a:t>1:30-2:30 Literacy Centers/Intervention </a:t>
            </a:r>
          </a:p>
          <a:p>
            <a:r>
              <a:rPr lang="en-US" sz="2000" dirty="0"/>
              <a:t>2:30-2:40 Snack </a:t>
            </a:r>
          </a:p>
          <a:p>
            <a:r>
              <a:rPr lang="en-US" sz="2000" dirty="0"/>
              <a:t>2:40-2:55 Recess </a:t>
            </a:r>
          </a:p>
          <a:p>
            <a:r>
              <a:rPr lang="en-US" sz="2000" dirty="0"/>
              <a:t>3:00-3:25 Centers </a:t>
            </a:r>
          </a:p>
          <a:p>
            <a:r>
              <a:rPr lang="en-US" sz="2000" dirty="0"/>
              <a:t>3:25-3:30 Pack up </a:t>
            </a:r>
          </a:p>
          <a:p>
            <a:r>
              <a:rPr lang="en-US" sz="2000" dirty="0"/>
              <a:t>3:35 Dismissal </a:t>
            </a:r>
          </a:p>
        </p:txBody>
      </p:sp>
    </p:spTree>
    <p:extLst>
      <p:ext uri="{BB962C8B-B14F-4D97-AF65-F5344CB8AC3E}">
        <p14:creationId xmlns:p14="http://schemas.microsoft.com/office/powerpoint/2010/main" val="279351712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8800" dirty="0" smtClean="0">
                <a:solidFill>
                  <a:srgbClr val="0070C0"/>
                </a:solidFill>
                <a:latin typeface="Bodoni MT" pitchFamily="18" charset="0"/>
              </a:rPr>
              <a:t>V</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886200"/>
            <a:ext cx="2498594" cy="2468880"/>
          </a:xfrm>
          <a:prstGeom prst="rect">
            <a:avLst/>
          </a:prstGeom>
        </p:spPr>
      </p:pic>
      <p:sp>
        <p:nvSpPr>
          <p:cNvPr id="17411" name="Rectangle 3"/>
          <p:cNvSpPr>
            <a:spLocks noGrp="1" noChangeArrowheads="1"/>
          </p:cNvSpPr>
          <p:nvPr>
            <p:ph type="body" sz="half" idx="1"/>
          </p:nvPr>
        </p:nvSpPr>
        <p:spPr>
          <a:xfrm>
            <a:off x="457200" y="1600200"/>
            <a:ext cx="8305800" cy="4648200"/>
          </a:xfrm>
        </p:spPr>
        <p:txBody>
          <a:bodyPr/>
          <a:lstStyle/>
          <a:p>
            <a:pPr eaLnBrk="1" hangingPunct="1">
              <a:buFontTx/>
              <a:buNone/>
            </a:pPr>
            <a:endParaRPr lang="en-US" sz="2800" dirty="0" smtClean="0">
              <a:solidFill>
                <a:srgbClr val="0070C0"/>
              </a:solidFill>
              <a:latin typeface="Bodoni MT" pitchFamily="18" charset="0"/>
            </a:endParaRPr>
          </a:p>
          <a:p>
            <a:pPr eaLnBrk="1" hangingPunct="1">
              <a:buFontTx/>
              <a:buNone/>
            </a:pPr>
            <a:r>
              <a:rPr lang="en-US" sz="6000" dirty="0" smtClean="0">
                <a:solidFill>
                  <a:srgbClr val="0070C0"/>
                </a:solidFill>
                <a:latin typeface="Bodoni MT" pitchFamily="18" charset="0"/>
              </a:rPr>
              <a:t>             V</a:t>
            </a:r>
            <a:r>
              <a:rPr lang="en-US" sz="2800" dirty="0" smtClean="0">
                <a:solidFill>
                  <a:srgbClr val="0070C0"/>
                </a:solidFill>
                <a:latin typeface="Bodoni MT" pitchFamily="18" charset="0"/>
              </a:rPr>
              <a:t>irtues</a:t>
            </a:r>
          </a:p>
          <a:p>
            <a:pPr eaLnBrk="1" hangingPunct="1">
              <a:buFontTx/>
              <a:buNone/>
            </a:pPr>
            <a:r>
              <a:rPr lang="en-US" sz="2800" dirty="0" smtClean="0">
                <a:solidFill>
                  <a:srgbClr val="0070C0"/>
                </a:solidFill>
                <a:latin typeface="Bodoni MT" pitchFamily="18" charset="0"/>
              </a:rPr>
              <a:t>	                          </a:t>
            </a:r>
            <a:r>
              <a:rPr lang="en-US" sz="2000" dirty="0" smtClean="0">
                <a:solidFill>
                  <a:srgbClr val="0070C0"/>
                </a:solidFill>
                <a:latin typeface="Bodoni MT" pitchFamily="18" charset="0"/>
              </a:rPr>
              <a:t>We incorporate the Blue Valley virtues in our           c                                     classrooms.  Our virtues are:  Responsibility,           			Respect, Honesty, Perseverance, Self-Discipline, 			Compassion and Courage.</a:t>
            </a:r>
          </a:p>
          <a:p>
            <a:pPr algn="ctr" eaLnBrk="1" hangingPunct="1">
              <a:buFontTx/>
              <a:buNone/>
            </a:pPr>
            <a:endParaRPr lang="en-US" sz="2800" dirty="0" smtClean="0">
              <a:latin typeface="Bodoni MT" pitchFamily="18" charset="0"/>
            </a:endParaRPr>
          </a:p>
          <a:p>
            <a:pPr eaLnBrk="1" hangingPunct="1">
              <a:buFontTx/>
              <a:buNone/>
            </a:pPr>
            <a:r>
              <a:rPr lang="en-US" sz="2800" dirty="0" smtClean="0">
                <a:latin typeface="Bodoni MT" pitchFamily="18" charset="0"/>
              </a:rPr>
              <a:t>	.</a:t>
            </a:r>
            <a:endParaRPr lang="en-US" sz="6600" dirty="0" smtClean="0">
              <a:latin typeface="Bodoni MT" pitchFamily="18" charset="0"/>
            </a:endParaRPr>
          </a:p>
        </p:txBody>
      </p:sp>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schemeClr val="bg2">
                    <a:lumMod val="25000"/>
                  </a:schemeClr>
                </a:solidFill>
                <a:latin typeface="Bodoni MT" pitchFamily="18" charset="0"/>
              </a:rPr>
              <a:t>W</a:t>
            </a:r>
            <a:endParaRPr lang="en-US" sz="9600" dirty="0">
              <a:solidFill>
                <a:schemeClr val="bg2">
                  <a:lumMod val="25000"/>
                </a:schemeClr>
              </a:solidFill>
              <a:latin typeface="Bodoni MT" pitchFamily="18" charset="0"/>
            </a:endParaRPr>
          </a:p>
        </p:txBody>
      </p:sp>
      <p:sp>
        <p:nvSpPr>
          <p:cNvPr id="3" name="Text Placeholder 2"/>
          <p:cNvSpPr>
            <a:spLocks noGrp="1"/>
          </p:cNvSpPr>
          <p:nvPr>
            <p:ph type="body" sz="half" idx="1"/>
          </p:nvPr>
        </p:nvSpPr>
        <p:spPr>
          <a:xfrm>
            <a:off x="457199" y="1600200"/>
            <a:ext cx="8065129" cy="4724400"/>
          </a:xfrm>
        </p:spPr>
        <p:txBody>
          <a:bodyPr/>
          <a:lstStyle/>
          <a:p>
            <a:pPr marL="0" indent="0">
              <a:buNone/>
            </a:pPr>
            <a:r>
              <a:rPr lang="en-US" sz="6000" dirty="0" smtClean="0">
                <a:solidFill>
                  <a:schemeClr val="bg2">
                    <a:lumMod val="25000"/>
                  </a:schemeClr>
                </a:solidFill>
                <a:latin typeface="Bodoni MT" pitchFamily="18" charset="0"/>
              </a:rPr>
              <a:t>W</a:t>
            </a:r>
            <a:r>
              <a:rPr lang="en-US" dirty="0" smtClean="0">
                <a:solidFill>
                  <a:schemeClr val="bg2">
                    <a:lumMod val="25000"/>
                  </a:schemeClr>
                </a:solidFill>
                <a:latin typeface="Bodoni MT" pitchFamily="18" charset="0"/>
              </a:rPr>
              <a:t>riting </a:t>
            </a:r>
            <a:r>
              <a:rPr lang="en-US" sz="6000" dirty="0" smtClean="0">
                <a:solidFill>
                  <a:schemeClr val="bg2">
                    <a:lumMod val="25000"/>
                  </a:schemeClr>
                </a:solidFill>
                <a:latin typeface="Bodoni MT" pitchFamily="18" charset="0"/>
              </a:rPr>
              <a:t>S</a:t>
            </a:r>
            <a:r>
              <a:rPr lang="en-US" dirty="0" smtClean="0">
                <a:solidFill>
                  <a:schemeClr val="bg2">
                    <a:lumMod val="25000"/>
                  </a:schemeClr>
                </a:solidFill>
                <a:latin typeface="Bodoni MT" pitchFamily="18" charset="0"/>
              </a:rPr>
              <a:t>kills</a:t>
            </a:r>
          </a:p>
          <a:p>
            <a:pPr marL="0" indent="0">
              <a:buNone/>
            </a:pPr>
            <a:r>
              <a:rPr lang="en-US" sz="2000" dirty="0" smtClean="0">
                <a:solidFill>
                  <a:schemeClr val="bg2">
                    <a:lumMod val="25000"/>
                  </a:schemeClr>
                </a:solidFill>
                <a:latin typeface="Bodoni MT" pitchFamily="18" charset="0"/>
              </a:rPr>
              <a:t>You will be excited to see the progression of  your child’s writing skills in Kindergarten.  They will begin by hearing beginning sounds in words, then the beginning and ends, and finally they will hear middle sounds as well.  We will also focus on proper letter formation.  Please help remind your child the correct way to hold a pencil, and to always start making their letters and numbers from the top.</a:t>
            </a:r>
            <a:endParaRPr lang="en-US" sz="2000" dirty="0">
              <a:solidFill>
                <a:schemeClr val="bg2">
                  <a:lumMod val="25000"/>
                </a:schemeClr>
              </a:solidFill>
              <a:latin typeface="Bodoni MT" pitchFamily="18" charset="0"/>
            </a:endParaRPr>
          </a:p>
        </p:txBody>
      </p:sp>
      <p:pic>
        <p:nvPicPr>
          <p:cNvPr id="43010" name="Picture 2" descr="C:\Users\mkswailes\AppData\Local\Microsoft\Windows\Temporary Internet Files\Content.IE5\W47YYPOH\MC90007117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0"/>
            <a:ext cx="2273929" cy="2454998"/>
          </a:xfrm>
          <a:prstGeom prst="rect">
            <a:avLst/>
          </a:prstGeom>
          <a:noFill/>
          <a:extLst>
            <a:ext uri="{909E8E84-426E-40DD-AFC4-6F175D3DCCD1}">
              <a14:hiddenFill xmlns:a14="http://schemas.microsoft.com/office/drawing/2010/main">
                <a:solidFill>
                  <a:srgbClr val="FFFFFF"/>
                </a:solidFill>
              </a14:hiddenFill>
            </a:ext>
          </a:extLst>
        </p:spPr>
      </p:pic>
      <p:pic>
        <p:nvPicPr>
          <p:cNvPr id="43011" name="Picture 3" descr="C:\Users\mkswailes\AppData\Local\Microsoft\Windows\Temporary Internet Files\Content.IE5\U5JRMYA8\MC90005915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329198"/>
            <a:ext cx="1957426" cy="222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718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fade">
                                      <p:cBhvr>
                                        <p:cTn id="7" dur="1000"/>
                                        <p:tgtEl>
                                          <p:spTgt spid="43011"/>
                                        </p:tgtEl>
                                      </p:cBhvr>
                                    </p:animEffect>
                                    <p:anim calcmode="lin" valueType="num">
                                      <p:cBhvr>
                                        <p:cTn id="8" dur="1000" fill="hold"/>
                                        <p:tgtEl>
                                          <p:spTgt spid="43011"/>
                                        </p:tgtEl>
                                        <p:attrNameLst>
                                          <p:attrName>ppt_x</p:attrName>
                                        </p:attrNameLst>
                                      </p:cBhvr>
                                      <p:tavLst>
                                        <p:tav tm="0">
                                          <p:val>
                                            <p:strVal val="#ppt_x"/>
                                          </p:val>
                                        </p:tav>
                                        <p:tav tm="100000">
                                          <p:val>
                                            <p:strVal val="#ppt_x"/>
                                          </p:val>
                                        </p:tav>
                                      </p:tavLst>
                                    </p:anim>
                                    <p:anim calcmode="lin" valueType="num">
                                      <p:cBhvr>
                                        <p:cTn id="9" dur="1000" fill="hold"/>
                                        <p:tgtEl>
                                          <p:spTgt spid="430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43010"/>
                                        </p:tgtEl>
                                        <p:attrNameLst>
                                          <p:attrName>style.visibility</p:attrName>
                                        </p:attrNameLst>
                                      </p:cBhvr>
                                      <p:to>
                                        <p:strVal val="visible"/>
                                      </p:to>
                                    </p:set>
                                    <p:animEffect transition="in" filter="circle(in)">
                                      <p:cBhvr>
                                        <p:cTn id="13" dur="20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9600" dirty="0" smtClean="0">
                <a:solidFill>
                  <a:srgbClr val="7030A0"/>
                </a:solidFill>
                <a:latin typeface="Bodoni MT" pitchFamily="18" charset="0"/>
              </a:rPr>
              <a:t>Y</a:t>
            </a:r>
          </a:p>
        </p:txBody>
      </p:sp>
      <p:sp>
        <p:nvSpPr>
          <p:cNvPr id="18435" name="Rectangle 3"/>
          <p:cNvSpPr>
            <a:spLocks noGrp="1" noChangeArrowheads="1"/>
          </p:cNvSpPr>
          <p:nvPr>
            <p:ph type="body" sz="half" idx="1"/>
          </p:nvPr>
        </p:nvSpPr>
        <p:spPr>
          <a:xfrm>
            <a:off x="381000" y="1524000"/>
            <a:ext cx="4038600" cy="4525963"/>
          </a:xfrm>
        </p:spPr>
        <p:txBody>
          <a:bodyPr/>
          <a:lstStyle/>
          <a:p>
            <a:pPr eaLnBrk="1" hangingPunct="1">
              <a:lnSpc>
                <a:spcPct val="80000"/>
              </a:lnSpc>
              <a:buFontTx/>
              <a:buNone/>
            </a:pPr>
            <a:r>
              <a:rPr lang="en-US" sz="6000" b="1" dirty="0" smtClean="0">
                <a:solidFill>
                  <a:srgbClr val="7030A0"/>
                </a:solidFill>
                <a:latin typeface="Bodoni MT" pitchFamily="18" charset="0"/>
              </a:rPr>
              <a:t>Y</a:t>
            </a:r>
            <a:r>
              <a:rPr lang="en-US" sz="2000" b="1" dirty="0" smtClean="0">
                <a:solidFill>
                  <a:srgbClr val="7030A0"/>
                </a:solidFill>
                <a:latin typeface="Bodoni MT" pitchFamily="18" charset="0"/>
              </a:rPr>
              <a:t>earbook</a:t>
            </a:r>
          </a:p>
          <a:p>
            <a:pPr eaLnBrk="1" hangingPunct="1">
              <a:lnSpc>
                <a:spcPct val="80000"/>
              </a:lnSpc>
              <a:buFontTx/>
              <a:buNone/>
            </a:pPr>
            <a:r>
              <a:rPr lang="en-US" sz="1800" b="1" dirty="0" smtClean="0">
                <a:solidFill>
                  <a:srgbClr val="7030A0"/>
                </a:solidFill>
                <a:latin typeface="Bodoni MT" pitchFamily="18" charset="0"/>
              </a:rPr>
              <a:t>	</a:t>
            </a:r>
            <a:r>
              <a:rPr lang="en-US" sz="2000" b="1" dirty="0" smtClean="0">
                <a:solidFill>
                  <a:srgbClr val="7030A0"/>
                </a:solidFill>
                <a:latin typeface="Bodoni MT" pitchFamily="18" charset="0"/>
              </a:rPr>
              <a:t>Yearbooks will be passed out at the end of the year.  You may order a yearbook in the next few weeks.</a:t>
            </a:r>
          </a:p>
          <a:p>
            <a:pPr eaLnBrk="1" hangingPunct="1">
              <a:lnSpc>
                <a:spcPct val="80000"/>
              </a:lnSpc>
              <a:buFontTx/>
              <a:buNone/>
            </a:pPr>
            <a:endParaRPr lang="en-US" sz="2000" b="1" dirty="0">
              <a:solidFill>
                <a:srgbClr val="7030A0"/>
              </a:solidFill>
              <a:latin typeface="Bodoni MT" pitchFamily="18" charset="0"/>
            </a:endParaRPr>
          </a:p>
          <a:p>
            <a:pPr eaLnBrk="1" hangingPunct="1">
              <a:lnSpc>
                <a:spcPct val="80000"/>
              </a:lnSpc>
              <a:buFontTx/>
              <a:buNone/>
            </a:pPr>
            <a:r>
              <a:rPr lang="en-US" sz="6000" b="1" dirty="0" smtClean="0">
                <a:solidFill>
                  <a:srgbClr val="7030A0"/>
                </a:solidFill>
                <a:latin typeface="Bodoni MT" pitchFamily="18" charset="0"/>
              </a:rPr>
              <a:t>Y</a:t>
            </a:r>
            <a:r>
              <a:rPr lang="en-US" sz="2000" b="1" dirty="0" smtClean="0">
                <a:solidFill>
                  <a:srgbClr val="7030A0"/>
                </a:solidFill>
                <a:latin typeface="Bodoni MT" pitchFamily="18" charset="0"/>
              </a:rPr>
              <a:t>ummy </a:t>
            </a:r>
            <a:r>
              <a:rPr lang="en-US" sz="6000" b="1" dirty="0" smtClean="0">
                <a:solidFill>
                  <a:srgbClr val="7030A0"/>
                </a:solidFill>
                <a:latin typeface="Bodoni MT" pitchFamily="18" charset="0"/>
              </a:rPr>
              <a:t>S</a:t>
            </a:r>
            <a:r>
              <a:rPr lang="en-US" sz="2000" b="1" dirty="0" smtClean="0">
                <a:solidFill>
                  <a:srgbClr val="7030A0"/>
                </a:solidFill>
                <a:latin typeface="Bodoni MT" pitchFamily="18" charset="0"/>
              </a:rPr>
              <a:t>nacks</a:t>
            </a:r>
          </a:p>
          <a:p>
            <a:pPr eaLnBrk="1" hangingPunct="1">
              <a:lnSpc>
                <a:spcPct val="80000"/>
              </a:lnSpc>
              <a:buFontTx/>
              <a:buNone/>
            </a:pPr>
            <a:r>
              <a:rPr lang="en-US" sz="2000" b="1" dirty="0" smtClean="0">
                <a:solidFill>
                  <a:srgbClr val="7030A0"/>
                </a:solidFill>
                <a:latin typeface="Bodoni MT" pitchFamily="18" charset="0"/>
              </a:rPr>
              <a:t>	We have snack time everyday for 15 minutes.  Each student is responsible for bringing their own eater-friendly snack and it must be nut-free.  </a:t>
            </a:r>
          </a:p>
          <a:p>
            <a:pPr eaLnBrk="1" hangingPunct="1">
              <a:lnSpc>
                <a:spcPct val="80000"/>
              </a:lnSpc>
              <a:buFontTx/>
              <a:buNone/>
            </a:pPr>
            <a:endParaRPr lang="en-US" sz="1800" b="1" dirty="0">
              <a:latin typeface="Bodoni MT" pitchFamily="18" charset="0"/>
            </a:endParaRPr>
          </a:p>
          <a:p>
            <a:pPr eaLnBrk="1" hangingPunct="1">
              <a:lnSpc>
                <a:spcPct val="80000"/>
              </a:lnSpc>
              <a:buFontTx/>
              <a:buNone/>
            </a:pPr>
            <a:endParaRPr lang="en-US" sz="2400" b="1" dirty="0" smtClean="0">
              <a:latin typeface="Bodoni MT" pitchFamily="18" charset="0"/>
            </a:endParaRPr>
          </a:p>
        </p:txBody>
      </p:sp>
      <p:pic>
        <p:nvPicPr>
          <p:cNvPr id="18436" name="Picture 4" descr="MCj0237393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545138" y="1295400"/>
            <a:ext cx="3294062" cy="3652838"/>
          </a:xfrm>
        </p:spPr>
      </p:pic>
    </p:spTree>
  </p:cSld>
  <p:clrMapOvr>
    <a:masterClrMapping/>
  </p:clrMapOvr>
  <mc:AlternateContent xmlns:mc="http://schemas.openxmlformats.org/markup-compatibility/2006" xmlns:p14="http://schemas.microsoft.com/office/powerpoint/2010/main">
    <mc:Choice Requires="p14">
      <p:transition spd="slow" p14:dur="1250">
        <p:wipe/>
        <p:sndAc>
          <p:stSnd>
            <p:snd r:embed="rId2" name="camera.wav"/>
          </p:stSnd>
        </p:sndAc>
      </p:transition>
    </mc:Choice>
    <mc:Fallback xmlns="">
      <p:transition spd="slow">
        <p:wipe/>
        <p:sndAc>
          <p:stSnd>
            <p:snd r:embed="rId4" name="camera.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184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schemeClr val="bg2">
                    <a:lumMod val="25000"/>
                  </a:schemeClr>
                </a:solidFill>
                <a:latin typeface="Bodoni MT" pitchFamily="18" charset="0"/>
              </a:rPr>
              <a:t>Z</a:t>
            </a:r>
            <a:endParaRPr lang="en-US" sz="9600" dirty="0">
              <a:solidFill>
                <a:schemeClr val="bg2">
                  <a:lumMod val="25000"/>
                </a:schemeClr>
              </a:solidFill>
              <a:latin typeface="Bodoni MT" pitchFamily="18" charset="0"/>
            </a:endParaRPr>
          </a:p>
        </p:txBody>
      </p:sp>
      <p:sp>
        <p:nvSpPr>
          <p:cNvPr id="3" name="Text Placeholder 2"/>
          <p:cNvSpPr>
            <a:spLocks noGrp="1"/>
          </p:cNvSpPr>
          <p:nvPr>
            <p:ph type="body" sz="half" idx="1"/>
          </p:nvPr>
        </p:nvSpPr>
        <p:spPr>
          <a:xfrm>
            <a:off x="457200" y="2514600"/>
            <a:ext cx="6477000" cy="3657600"/>
          </a:xfrm>
        </p:spPr>
        <p:txBody>
          <a:bodyPr/>
          <a:lstStyle/>
          <a:p>
            <a:pPr marL="0" indent="0">
              <a:buNone/>
            </a:pPr>
            <a:r>
              <a:rPr lang="en-US" sz="2400" dirty="0" smtClean="0">
                <a:solidFill>
                  <a:schemeClr val="bg2">
                    <a:lumMod val="25000"/>
                  </a:schemeClr>
                </a:solidFill>
                <a:latin typeface="Bodoni MT" pitchFamily="18" charset="0"/>
              </a:rPr>
              <a:t>ZZZZ’s – Your child should get plenty of rest each night.  Kindergarten students require 10-12 hours of sleep a day.  It is important for your child to be alert and ready to learn each day.  Set a bedtime and be consistent.</a:t>
            </a:r>
            <a:endParaRPr lang="en-US" sz="2400" dirty="0">
              <a:solidFill>
                <a:schemeClr val="bg2">
                  <a:lumMod val="25000"/>
                </a:schemeClr>
              </a:solidFill>
              <a:latin typeface="Bodoni MT" pitchFamily="18" charset="0"/>
            </a:endParaRPr>
          </a:p>
        </p:txBody>
      </p:sp>
      <p:pic>
        <p:nvPicPr>
          <p:cNvPr id="44034" name="Picture 2" descr="C:\Users\mkswailes\AppData\Local\Microsoft\Windows\Temporary Internet Files\Content.IE5\EDZK9N24\MC90002152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962400"/>
            <a:ext cx="2337206" cy="2324265"/>
          </a:xfrm>
          <a:prstGeom prst="rect">
            <a:avLst/>
          </a:prstGeom>
          <a:noFill/>
          <a:extLst>
            <a:ext uri="{909E8E84-426E-40DD-AFC4-6F175D3DCCD1}">
              <a14:hiddenFill xmlns:a14="http://schemas.microsoft.com/office/drawing/2010/main">
                <a:solidFill>
                  <a:srgbClr val="FFFFFF"/>
                </a:solidFill>
              </a14:hiddenFill>
            </a:ext>
          </a:extLst>
        </p:spPr>
      </p:pic>
      <p:pic>
        <p:nvPicPr>
          <p:cNvPr id="44037" name="Picture 5" descr="C:\Users\mkswailes\AppData\Local\Microsoft\Windows\Temporary Internet Files\Content.IE5\6I2GPWG8\MC90005693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762000"/>
            <a:ext cx="2286000" cy="1598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840821"/>
      </p:ext>
    </p:extLst>
  </p:cSld>
  <p:clrMapOvr>
    <a:masterClrMapping/>
  </p:clrMapOvr>
  <mc:AlternateContent xmlns:mc="http://schemas.openxmlformats.org/markup-compatibility/2006" xmlns:p14="http://schemas.microsoft.com/office/powerpoint/2010/main">
    <mc:Choice Requires="p14">
      <p:transition spd="slow" p14:dur="2000">
        <p:wipe/>
        <p:sndAc>
          <p:stSnd>
            <p:snd r:embed="rId2" name="chimes.wav"/>
          </p:stSnd>
        </p:sndAc>
      </p:transition>
    </mc:Choice>
    <mc:Fallback xmlns="">
      <p:transition spd="slow">
        <p:wip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
                                          </p:val>
                                        </p:tav>
                                        <p:tav tm="100000">
                                          <p:val>
                                            <p:strVal val="#ppt_x"/>
                                          </p:val>
                                        </p:tav>
                                      </p:tavLst>
                                    </p:anim>
                                    <p:anim calcmode="lin" valueType="num">
                                      <p:cBhvr>
                                        <p:cTn id="9" dur="1000" fill="hold"/>
                                        <p:tgtEl>
                                          <p:spTgt spid="440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037"/>
                                        </p:tgtEl>
                                        <p:attrNameLst>
                                          <p:attrName>style.visibility</p:attrName>
                                        </p:attrNameLst>
                                      </p:cBhvr>
                                      <p:to>
                                        <p:strVal val="visible"/>
                                      </p:to>
                                    </p:set>
                                    <p:animEffect transition="in" filter="fade">
                                      <p:cBhvr>
                                        <p:cTn id="13"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724400" y="1752600"/>
            <a:ext cx="3962400" cy="3657600"/>
          </a:xfrm>
        </p:spPr>
        <p:txBody>
          <a:bodyPr/>
          <a:lstStyle/>
          <a:p>
            <a:pPr algn="ctr" eaLnBrk="1" hangingPunct="1">
              <a:buFontTx/>
              <a:buNone/>
            </a:pPr>
            <a:r>
              <a:rPr lang="en-US" dirty="0" smtClean="0"/>
              <a:t>Thank-you for coming.</a:t>
            </a:r>
          </a:p>
          <a:p>
            <a:pPr algn="ctr" eaLnBrk="1" hangingPunct="1">
              <a:buFontTx/>
              <a:buNone/>
            </a:pPr>
            <a:r>
              <a:rPr lang="en-US" dirty="0" smtClean="0"/>
              <a:t>If you have additional questions, please contact me.</a:t>
            </a:r>
          </a:p>
        </p:txBody>
      </p:sp>
      <p:pic>
        <p:nvPicPr>
          <p:cNvPr id="19459" name="Picture 4" descr="smiley%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76200" y="152400"/>
            <a:ext cx="4343400" cy="5886768"/>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4648200" y="289061"/>
            <a:ext cx="4343400" cy="5753736"/>
          </a:xfrm>
          <a:prstGeom prst="rect">
            <a:avLst/>
          </a:prstGeom>
        </p:spPr>
      </p:pic>
    </p:spTree>
    <p:extLst>
      <p:ext uri="{BB962C8B-B14F-4D97-AF65-F5344CB8AC3E}">
        <p14:creationId xmlns:p14="http://schemas.microsoft.com/office/powerpoint/2010/main" val="174860264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0600" y="280210"/>
            <a:ext cx="7086599" cy="6366029"/>
          </a:xfrm>
          <a:prstGeom prst="rect">
            <a:avLst/>
          </a:prstGeom>
        </p:spPr>
      </p:pic>
    </p:spTree>
    <p:extLst>
      <p:ext uri="{BB962C8B-B14F-4D97-AF65-F5344CB8AC3E}">
        <p14:creationId xmlns:p14="http://schemas.microsoft.com/office/powerpoint/2010/main" val="12602912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43000" y="23949"/>
            <a:ext cx="7086600" cy="6858000"/>
          </a:xfrm>
          <a:prstGeom prst="rect">
            <a:avLst/>
          </a:prstGeom>
        </p:spPr>
      </p:pic>
    </p:spTree>
    <p:extLst>
      <p:ext uri="{BB962C8B-B14F-4D97-AF65-F5344CB8AC3E}">
        <p14:creationId xmlns:p14="http://schemas.microsoft.com/office/powerpoint/2010/main" val="159443806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5791200"/>
            <a:ext cx="5486400" cy="685800"/>
          </a:xfrm>
        </p:spPr>
        <p:txBody>
          <a:bodyPr/>
          <a:lstStyle/>
          <a:p>
            <a:pPr algn="ctr"/>
            <a:r>
              <a:rPr lang="en-US" dirty="0" smtClean="0"/>
              <a:t>Handwriting Without Tears</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471" b="1471"/>
          <a:stretch>
            <a:fillRect/>
          </a:stretch>
        </p:blipFill>
        <p:spPr>
          <a:xfrm>
            <a:off x="990600" y="612774"/>
            <a:ext cx="7162800" cy="5102225"/>
          </a:xfrm>
        </p:spPr>
      </p:pic>
    </p:spTree>
    <p:extLst>
      <p:ext uri="{BB962C8B-B14F-4D97-AF65-F5344CB8AC3E}">
        <p14:creationId xmlns:p14="http://schemas.microsoft.com/office/powerpoint/2010/main" val="98208883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RT1"/>
          <p:cNvPicPr>
            <a:picLocks noChangeAspect="1" noChangeArrowheads="1"/>
          </p:cNvPicPr>
          <p:nvPr/>
        </p:nvPicPr>
        <p:blipFill>
          <a:blip r:embed="rId2">
            <a:lum bright="18000" contrast="-44000"/>
            <a:grayscl/>
            <a:extLst>
              <a:ext uri="{28A0092B-C50C-407E-A947-70E740481C1C}">
                <a14:useLocalDpi xmlns:a14="http://schemas.microsoft.com/office/drawing/2010/main" val="0"/>
              </a:ext>
            </a:extLst>
          </a:blip>
          <a:srcRect/>
          <a:stretch>
            <a:fillRect/>
          </a:stretch>
        </p:blipFill>
        <p:spPr bwMode="auto">
          <a:xfrm>
            <a:off x="990600" y="1524000"/>
            <a:ext cx="72390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685800" y="2130425"/>
            <a:ext cx="7772400" cy="3051175"/>
          </a:xfrm>
        </p:spPr>
        <p:txBody>
          <a:bodyPr/>
          <a:lstStyle/>
          <a:p>
            <a:pPr eaLnBrk="1" hangingPunct="1"/>
            <a:r>
              <a:rPr lang="en-US" b="1" smtClean="0">
                <a:solidFill>
                  <a:schemeClr val="tx1"/>
                </a:solidFill>
                <a:latin typeface="Arial Unicode MS" pitchFamily="34" charset="-128"/>
              </a:rPr>
              <a:t>Heartland Elementary</a:t>
            </a:r>
          </a:p>
        </p:txBody>
      </p:sp>
      <p:sp>
        <p:nvSpPr>
          <p:cNvPr id="2052" name="Rectangle 3"/>
          <p:cNvSpPr>
            <a:spLocks noGrp="1" noChangeArrowheads="1"/>
          </p:cNvSpPr>
          <p:nvPr>
            <p:ph type="subTitle" idx="1"/>
          </p:nvPr>
        </p:nvSpPr>
        <p:spPr/>
        <p:txBody>
          <a:bodyPr/>
          <a:lstStyle/>
          <a:p>
            <a:pPr eaLnBrk="1" hangingPunct="1"/>
            <a:r>
              <a:rPr lang="en-US" dirty="0" smtClean="0"/>
              <a:t>2017-2018  Kindergarten Team</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8000" dirty="0" smtClean="0"/>
              <a:t/>
            </a:r>
            <a:br>
              <a:rPr lang="en-US" sz="8000" dirty="0" smtClean="0"/>
            </a:br>
            <a:r>
              <a:rPr lang="en-US" sz="8000" dirty="0" smtClean="0"/>
              <a:t/>
            </a:r>
            <a:br>
              <a:rPr lang="en-US" sz="8000" dirty="0" smtClean="0"/>
            </a:br>
            <a:r>
              <a:rPr lang="en-US" sz="8000" dirty="0" smtClean="0"/>
              <a:t>The ABC’s of Kindergarten</a:t>
            </a:r>
            <a:br>
              <a:rPr lang="en-US" sz="8000" dirty="0" smtClean="0"/>
            </a:br>
            <a:r>
              <a:rPr lang="en-US" dirty="0" smtClean="0"/>
              <a:t/>
            </a:r>
            <a:br>
              <a:rPr lang="en-US" dirty="0" smtClean="0"/>
            </a:b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p:wipe/>
        <p:sndAc>
          <p:stSnd>
            <p:snd r:embed="rId3" name="applause.wav"/>
          </p:stSnd>
        </p:sndAc>
      </p:transition>
    </mc:Choice>
    <mc:Fallback xmlns="">
      <p:transition spd="slow">
        <p:wip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784</TotalTime>
  <Words>811</Words>
  <Application>Microsoft Office PowerPoint</Application>
  <PresentationFormat>On-screen Show (4:3)</PresentationFormat>
  <Paragraphs>110</Paragraphs>
  <Slides>34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Arial</vt:lpstr>
      <vt:lpstr>Arial Unicode MS</vt:lpstr>
      <vt:lpstr>Bodoni MT</vt:lpstr>
      <vt:lpstr>Calibri</vt:lpstr>
      <vt:lpstr>Default Design</vt:lpstr>
      <vt:lpstr>Chart</vt:lpstr>
      <vt:lpstr>My family</vt:lpstr>
      <vt:lpstr>Brandi</vt:lpstr>
      <vt:lpstr>Mrs. Brettmann’s Schedule  </vt:lpstr>
      <vt:lpstr>PowerPoint Presentation</vt:lpstr>
      <vt:lpstr>PowerPoint Presentation</vt:lpstr>
      <vt:lpstr>PowerPoint Presentation</vt:lpstr>
      <vt:lpstr>Handwriting Without Tears</vt:lpstr>
      <vt:lpstr>Heartland Elementary</vt:lpstr>
      <vt:lpstr>  The ABC’s of Kindergarten  </vt:lpstr>
      <vt:lpstr>A</vt:lpstr>
      <vt:lpstr>B</vt:lpstr>
      <vt:lpstr>C</vt:lpstr>
      <vt:lpstr>D</vt:lpstr>
      <vt:lpstr>E</vt:lpstr>
      <vt:lpstr>F</vt:lpstr>
      <vt:lpstr>G</vt:lpstr>
      <vt:lpstr>H</vt:lpstr>
      <vt:lpstr>I</vt:lpstr>
      <vt:lpstr>J</vt:lpstr>
      <vt:lpstr>K</vt:lpstr>
      <vt:lpstr>L</vt:lpstr>
      <vt:lpstr>M</vt:lpstr>
      <vt:lpstr>N</vt:lpstr>
      <vt:lpstr>O</vt:lpstr>
      <vt:lpstr>P</vt:lpstr>
      <vt:lpstr>Q</vt:lpstr>
      <vt:lpstr>R</vt:lpstr>
      <vt:lpstr>S</vt:lpstr>
      <vt:lpstr>T</vt:lpstr>
      <vt:lpstr>V</vt:lpstr>
      <vt:lpstr>W</vt:lpstr>
      <vt:lpstr>Y</vt:lpstr>
      <vt:lpstr>Z</vt:lpstr>
      <vt:lpstr>PowerPoint Presentation</vt:lpstr>
    </vt:vector>
  </TitlesOfParts>
  <Company>Honeywell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c:title>
  <dc:creator>KIRK</dc:creator>
  <cp:lastModifiedBy>Brettmann, Susan J.</cp:lastModifiedBy>
  <cp:revision>78</cp:revision>
  <dcterms:created xsi:type="dcterms:W3CDTF">2007-07-11T16:37:34Z</dcterms:created>
  <dcterms:modified xsi:type="dcterms:W3CDTF">2017-08-22T21:23:26Z</dcterms:modified>
</cp:coreProperties>
</file>